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sldIdLst>
    <p:sldId id="256" r:id="rId5"/>
    <p:sldId id="258" r:id="rId6"/>
    <p:sldId id="261" r:id="rId7"/>
    <p:sldId id="262" r:id="rId8"/>
    <p:sldId id="260" r:id="rId9"/>
    <p:sldId id="264" r:id="rId10"/>
    <p:sldId id="265" r:id="rId11"/>
    <p:sldId id="269" r:id="rId12"/>
    <p:sldId id="268" r:id="rId13"/>
    <p:sldId id="270" r:id="rId14"/>
    <p:sldId id="263" r:id="rId15"/>
    <p:sldId id="267" r:id="rId16"/>
    <p:sldId id="271" r:id="rId17"/>
    <p:sldId id="272" r:id="rId18"/>
    <p:sldId id="273" r:id="rId19"/>
    <p:sldId id="274" r:id="rId20"/>
    <p:sldId id="275" r:id="rId21"/>
    <p:sldId id="276" r:id="rId22"/>
    <p:sldId id="277" r:id="rId23"/>
    <p:sldId id="278" r:id="rId24"/>
    <p:sldId id="280" r:id="rId25"/>
    <p:sldId id="281" r:id="rId2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D582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p:scale>
          <a:sx n="100" d="100"/>
          <a:sy n="100" d="100"/>
        </p:scale>
        <p:origin x="990" y="3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A9304CA-7E3D-4A4E-B004-991FE2C914F6}" type="datetimeFigureOut">
              <a:rPr lang="en-US" smtClean="0"/>
              <a:t>10/17/2023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E643BDE-C23E-4866-8623-8A591E4DE499}"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079494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A9304CA-7E3D-4A4E-B004-991FE2C914F6}" type="datetimeFigureOut">
              <a:rPr lang="en-US" smtClean="0"/>
              <a:t>10/17/2023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E643BDE-C23E-4866-8623-8A591E4DE499}" type="slidenum">
              <a:rPr lang="en-US" smtClean="0"/>
              <a:t>‹#›</a:t>
            </a:fld>
            <a:endParaRPr lang="en-US"/>
          </a:p>
        </p:txBody>
      </p:sp>
    </p:spTree>
    <p:extLst>
      <p:ext uri="{BB962C8B-B14F-4D97-AF65-F5344CB8AC3E}">
        <p14:creationId xmlns:p14="http://schemas.microsoft.com/office/powerpoint/2010/main" val="1229806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A9304CA-7E3D-4A4E-B004-991FE2C914F6}" type="datetimeFigureOut">
              <a:rPr lang="en-US" smtClean="0"/>
              <a:t>10/17/2023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E643BDE-C23E-4866-8623-8A591E4DE499}" type="slidenum">
              <a:rPr lang="en-US" smtClean="0"/>
              <a:t>‹#›</a:t>
            </a:fld>
            <a:endParaRPr lang="en-US"/>
          </a:p>
        </p:txBody>
      </p:sp>
    </p:spTree>
    <p:extLst>
      <p:ext uri="{BB962C8B-B14F-4D97-AF65-F5344CB8AC3E}">
        <p14:creationId xmlns:p14="http://schemas.microsoft.com/office/powerpoint/2010/main" val="11136460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A9304CA-7E3D-4A4E-B004-991FE2C914F6}" type="datetimeFigureOut">
              <a:rPr lang="en-US" smtClean="0"/>
              <a:t>10/17/2023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E643BDE-C23E-4866-8623-8A591E4DE499}" type="slidenum">
              <a:rPr lang="en-US" smtClean="0"/>
              <a:t>‹#›</a:t>
            </a:fld>
            <a:endParaRPr lang="en-US"/>
          </a:p>
        </p:txBody>
      </p:sp>
    </p:spTree>
    <p:extLst>
      <p:ext uri="{BB962C8B-B14F-4D97-AF65-F5344CB8AC3E}">
        <p14:creationId xmlns:p14="http://schemas.microsoft.com/office/powerpoint/2010/main" val="16053275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A9304CA-7E3D-4A4E-B004-991FE2C914F6}" type="datetimeFigureOut">
              <a:rPr lang="en-US" smtClean="0"/>
              <a:t>10/17/2023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E643BDE-C23E-4866-8623-8A591E4DE499}"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396437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A9304CA-7E3D-4A4E-B004-991FE2C914F6}" type="datetimeFigureOut">
              <a:rPr lang="en-US" smtClean="0"/>
              <a:t>10/17/2023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E643BDE-C23E-4866-8623-8A591E4DE499}" type="slidenum">
              <a:rPr lang="en-US" smtClean="0"/>
              <a:t>‹#›</a:t>
            </a:fld>
            <a:endParaRPr lang="en-US"/>
          </a:p>
        </p:txBody>
      </p:sp>
    </p:spTree>
    <p:extLst>
      <p:ext uri="{BB962C8B-B14F-4D97-AF65-F5344CB8AC3E}">
        <p14:creationId xmlns:p14="http://schemas.microsoft.com/office/powerpoint/2010/main" val="31009737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A9304CA-7E3D-4A4E-B004-991FE2C914F6}" type="datetimeFigureOut">
              <a:rPr lang="en-US" smtClean="0"/>
              <a:t>10/17/2023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E643BDE-C23E-4866-8623-8A591E4DE499}" type="slidenum">
              <a:rPr lang="en-US" smtClean="0"/>
              <a:t>‹#›</a:t>
            </a:fld>
            <a:endParaRPr lang="en-US"/>
          </a:p>
        </p:txBody>
      </p:sp>
    </p:spTree>
    <p:extLst>
      <p:ext uri="{BB962C8B-B14F-4D97-AF65-F5344CB8AC3E}">
        <p14:creationId xmlns:p14="http://schemas.microsoft.com/office/powerpoint/2010/main" val="15432695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A9304CA-7E3D-4A4E-B004-991FE2C914F6}" type="datetimeFigureOut">
              <a:rPr lang="en-US" smtClean="0"/>
              <a:t>10/17/2023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E643BDE-C23E-4866-8623-8A591E4DE499}" type="slidenum">
              <a:rPr lang="en-US" smtClean="0"/>
              <a:t>‹#›</a:t>
            </a:fld>
            <a:endParaRPr lang="en-US"/>
          </a:p>
        </p:txBody>
      </p:sp>
    </p:spTree>
    <p:extLst>
      <p:ext uri="{BB962C8B-B14F-4D97-AF65-F5344CB8AC3E}">
        <p14:creationId xmlns:p14="http://schemas.microsoft.com/office/powerpoint/2010/main" val="6698307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FA9304CA-7E3D-4A4E-B004-991FE2C914F6}" type="datetimeFigureOut">
              <a:rPr lang="en-US" smtClean="0"/>
              <a:t>10/17/2023</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AE643BDE-C23E-4866-8623-8A591E4DE499}" type="slidenum">
              <a:rPr lang="en-US" smtClean="0"/>
              <a:t>‹#›</a:t>
            </a:fld>
            <a:endParaRPr lang="en-US"/>
          </a:p>
        </p:txBody>
      </p:sp>
    </p:spTree>
    <p:extLst>
      <p:ext uri="{BB962C8B-B14F-4D97-AF65-F5344CB8AC3E}">
        <p14:creationId xmlns:p14="http://schemas.microsoft.com/office/powerpoint/2010/main" val="6277895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FA9304CA-7E3D-4A4E-B004-991FE2C914F6}" type="datetimeFigureOut">
              <a:rPr lang="en-US" smtClean="0"/>
              <a:t>10/17/2023</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AE643BDE-C23E-4866-8623-8A591E4DE499}" type="slidenum">
              <a:rPr lang="en-US" smtClean="0"/>
              <a:t>‹#›</a:t>
            </a:fld>
            <a:endParaRPr lang="en-US"/>
          </a:p>
        </p:txBody>
      </p:sp>
    </p:spTree>
    <p:extLst>
      <p:ext uri="{BB962C8B-B14F-4D97-AF65-F5344CB8AC3E}">
        <p14:creationId xmlns:p14="http://schemas.microsoft.com/office/powerpoint/2010/main" val="38439187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A9304CA-7E3D-4A4E-B004-991FE2C914F6}" type="datetimeFigureOut">
              <a:rPr lang="en-US" smtClean="0"/>
              <a:t>10/17/2023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E643BDE-C23E-4866-8623-8A591E4DE499}" type="slidenum">
              <a:rPr lang="en-US" smtClean="0"/>
              <a:t>‹#›</a:t>
            </a:fld>
            <a:endParaRPr lang="en-US"/>
          </a:p>
        </p:txBody>
      </p:sp>
    </p:spTree>
    <p:extLst>
      <p:ext uri="{BB962C8B-B14F-4D97-AF65-F5344CB8AC3E}">
        <p14:creationId xmlns:p14="http://schemas.microsoft.com/office/powerpoint/2010/main" val="22833820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FA9304CA-7E3D-4A4E-B004-991FE2C914F6}" type="datetimeFigureOut">
              <a:rPr lang="en-US" smtClean="0"/>
              <a:t>10/17/2023</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AE643BDE-C23E-4866-8623-8A591E4DE499}"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0572646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sv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e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06A979-96B8-4034-5571-FB9F69DD998F}"/>
              </a:ext>
            </a:extLst>
          </p:cNvPr>
          <p:cNvSpPr>
            <a:spLocks noGrp="1"/>
          </p:cNvSpPr>
          <p:nvPr>
            <p:ph type="ctrTitle"/>
          </p:nvPr>
        </p:nvSpPr>
        <p:spPr/>
        <p:txBody>
          <a:bodyPr>
            <a:normAutofit/>
          </a:bodyPr>
          <a:lstStyle/>
          <a:p>
            <a:pPr algn="ctr"/>
            <a:r>
              <a:rPr lang="en-US" dirty="0">
                <a:latin typeface="Times New Roman" panose="02020603050405020304" pitchFamily="18" charset="0"/>
                <a:cs typeface="Times New Roman" panose="02020603050405020304" pitchFamily="18" charset="0"/>
              </a:rPr>
              <a:t>Stealing Momentum from Mars</a:t>
            </a:r>
            <a:br>
              <a:rPr lang="en-US" dirty="0">
                <a:latin typeface="Times New Roman" panose="02020603050405020304" pitchFamily="18" charset="0"/>
                <a:cs typeface="Times New Roman" panose="02020603050405020304" pitchFamily="18" charset="0"/>
              </a:rPr>
            </a:br>
            <a:r>
              <a:rPr lang="en-US" sz="4900" dirty="0">
                <a:latin typeface="Times New Roman" panose="02020603050405020304" pitchFamily="18" charset="0"/>
                <a:cs typeface="Times New Roman" panose="02020603050405020304" pitchFamily="18" charset="0"/>
              </a:rPr>
              <a:t>Optimizing the Gravitational Slingshot</a:t>
            </a:r>
          </a:p>
        </p:txBody>
      </p:sp>
      <p:sp>
        <p:nvSpPr>
          <p:cNvPr id="3" name="Subtitle 2">
            <a:extLst>
              <a:ext uri="{FF2B5EF4-FFF2-40B4-BE49-F238E27FC236}">
                <a16:creationId xmlns:a16="http://schemas.microsoft.com/office/drawing/2014/main" id="{E89B4F30-305D-D829-618B-03AD4A7DD0F0}"/>
              </a:ext>
            </a:extLst>
          </p:cNvPr>
          <p:cNvSpPr>
            <a:spLocks noGrp="1"/>
          </p:cNvSpPr>
          <p:nvPr>
            <p:ph type="subTitle" idx="1"/>
          </p:nvPr>
        </p:nvSpPr>
        <p:spPr/>
        <p:txBody>
          <a:bodyPr/>
          <a:lstStyle/>
          <a:p>
            <a:pPr algn="ctr"/>
            <a:r>
              <a:rPr lang="en-US" b="1" dirty="0"/>
              <a:t>Max </a:t>
            </a:r>
            <a:r>
              <a:rPr lang="en-US" b="1" dirty="0" err="1"/>
              <a:t>stronge</a:t>
            </a:r>
            <a:r>
              <a:rPr lang="en-US" b="1" dirty="0"/>
              <a:t> &amp; </a:t>
            </a:r>
            <a:r>
              <a:rPr lang="en-US" b="1" dirty="0" err="1"/>
              <a:t>ayesha</a:t>
            </a:r>
            <a:r>
              <a:rPr lang="en-US" b="1" dirty="0"/>
              <a:t> </a:t>
            </a:r>
            <a:r>
              <a:rPr lang="en-US" b="1" dirty="0" err="1"/>
              <a:t>iqbal</a:t>
            </a:r>
            <a:endParaRPr lang="en-US" b="1" dirty="0"/>
          </a:p>
          <a:p>
            <a:pPr algn="ctr"/>
            <a:r>
              <a:rPr lang="en-US" b="1" dirty="0"/>
              <a:t>Phys 481 </a:t>
            </a:r>
          </a:p>
        </p:txBody>
      </p:sp>
    </p:spTree>
    <p:extLst>
      <p:ext uri="{BB962C8B-B14F-4D97-AF65-F5344CB8AC3E}">
        <p14:creationId xmlns:p14="http://schemas.microsoft.com/office/powerpoint/2010/main" val="36478089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A6E43-9F12-55A0-7D48-4C7DCE9297A2}"/>
              </a:ext>
            </a:extLst>
          </p:cNvPr>
          <p:cNvSpPr>
            <a:spLocks noGrp="1"/>
          </p:cNvSpPr>
          <p:nvPr>
            <p:ph type="title"/>
          </p:nvPr>
        </p:nvSpPr>
        <p:spPr>
          <a:xfrm>
            <a:off x="307649" y="286603"/>
            <a:ext cx="10848031" cy="1450757"/>
          </a:xfrm>
        </p:spPr>
        <p:txBody>
          <a:bodyPr/>
          <a:lstStyle/>
          <a:p>
            <a:r>
              <a:rPr lang="en-US" dirty="0"/>
              <a:t>Derivation (speedrun)</a:t>
            </a:r>
          </a:p>
        </p:txBody>
      </p:sp>
      <p:sp>
        <p:nvSpPr>
          <p:cNvPr id="3" name="Content Placeholder 2">
            <a:extLst>
              <a:ext uri="{FF2B5EF4-FFF2-40B4-BE49-F238E27FC236}">
                <a16:creationId xmlns:a16="http://schemas.microsoft.com/office/drawing/2014/main" id="{AA4E0B66-F302-1417-FA37-B4DA71787D2E}"/>
              </a:ext>
            </a:extLst>
          </p:cNvPr>
          <p:cNvSpPr>
            <a:spLocks noGrp="1"/>
          </p:cNvSpPr>
          <p:nvPr>
            <p:ph sz="half" idx="1"/>
          </p:nvPr>
        </p:nvSpPr>
        <p:spPr>
          <a:xfrm>
            <a:off x="499074" y="1954110"/>
            <a:ext cx="4937760" cy="4147587"/>
          </a:xfrm>
        </p:spPr>
        <p:txBody>
          <a:bodyPr>
            <a:normAutofit lnSpcReduction="10000"/>
          </a:bodyPr>
          <a:lstStyle/>
          <a:p>
            <a:r>
              <a:rPr lang="en-US" dirty="0"/>
              <a:t>- So far so good, but that’s only for a perfect right angle scattering… (in the planet frame)</a:t>
            </a:r>
          </a:p>
          <a:p>
            <a:r>
              <a:rPr lang="en-US" dirty="0"/>
              <a:t>- Turns out you can actually build this up quite a bit just using trig…</a:t>
            </a:r>
          </a:p>
          <a:p>
            <a:r>
              <a:rPr lang="en-US" dirty="0"/>
              <a:t>- For an arbitrary outgoing angle Ɵ…</a:t>
            </a:r>
          </a:p>
          <a:p>
            <a:r>
              <a:rPr lang="en-US" dirty="0"/>
              <a:t>- And for an arbitrary incoming angle </a:t>
            </a:r>
            <a:r>
              <a:rPr lang="el-GR" dirty="0"/>
              <a:t>δ</a:t>
            </a:r>
            <a:r>
              <a:rPr lang="en-US" dirty="0"/>
              <a:t>… (not pictured)</a:t>
            </a:r>
          </a:p>
          <a:p>
            <a:pPr marL="0" indent="0">
              <a:buNone/>
            </a:pPr>
            <a:endParaRPr lang="en-US" dirty="0"/>
          </a:p>
          <a:p>
            <a:r>
              <a:rPr lang="en-US" dirty="0"/>
              <a:t>Note: we have so far not made any explicit reference to gravity! Just geometry and conservation of energy. Let’s add the gravity now… (almost there!)</a:t>
            </a:r>
          </a:p>
        </p:txBody>
      </p:sp>
      <p:sp>
        <p:nvSpPr>
          <p:cNvPr id="6" name="TextBox 5">
            <a:extLst>
              <a:ext uri="{FF2B5EF4-FFF2-40B4-BE49-F238E27FC236}">
                <a16:creationId xmlns:a16="http://schemas.microsoft.com/office/drawing/2014/main" id="{9E564F7C-F963-B0DF-B5A7-578FD351E555}"/>
              </a:ext>
            </a:extLst>
          </p:cNvPr>
          <p:cNvSpPr txBox="1"/>
          <p:nvPr/>
        </p:nvSpPr>
        <p:spPr>
          <a:xfrm>
            <a:off x="8108379" y="5977470"/>
            <a:ext cx="6094602" cy="369332"/>
          </a:xfrm>
          <a:prstGeom prst="rect">
            <a:avLst/>
          </a:prstGeom>
          <a:noFill/>
        </p:spPr>
        <p:txBody>
          <a:bodyPr wrap="square">
            <a:spAutoFit/>
          </a:bodyPr>
          <a:lstStyle/>
          <a:p>
            <a:r>
              <a:rPr lang="en-US" dirty="0"/>
              <a:t>- See </a:t>
            </a:r>
            <a:r>
              <a:rPr lang="en-US" dirty="0">
                <a:effectLst/>
              </a:rPr>
              <a:t>P Berg 2023 </a:t>
            </a:r>
            <a:r>
              <a:rPr lang="en-US" i="1" dirty="0">
                <a:effectLst/>
              </a:rPr>
              <a:t>Eur. J. Phys.</a:t>
            </a:r>
            <a:r>
              <a:rPr lang="en-US" dirty="0">
                <a:effectLst/>
              </a:rPr>
              <a:t> </a:t>
            </a:r>
            <a:r>
              <a:rPr lang="en-US" b="1" dirty="0">
                <a:effectLst/>
              </a:rPr>
              <a:t>44</a:t>
            </a:r>
            <a:r>
              <a:rPr lang="en-US" dirty="0">
                <a:effectLst/>
              </a:rPr>
              <a:t> 025002</a:t>
            </a:r>
            <a:endParaRPr lang="en-US" dirty="0"/>
          </a:p>
        </p:txBody>
      </p:sp>
      <p:pic>
        <p:nvPicPr>
          <p:cNvPr id="5" name="Picture 4">
            <a:extLst>
              <a:ext uri="{FF2B5EF4-FFF2-40B4-BE49-F238E27FC236}">
                <a16:creationId xmlns:a16="http://schemas.microsoft.com/office/drawing/2014/main" id="{1B4E88E2-0CCF-259D-7601-EEDB9B616E12}"/>
              </a:ext>
            </a:extLst>
          </p:cNvPr>
          <p:cNvPicPr>
            <a:picLocks noChangeAspect="1"/>
          </p:cNvPicPr>
          <p:nvPr/>
        </p:nvPicPr>
        <p:blipFill>
          <a:blip r:embed="rId2"/>
          <a:stretch>
            <a:fillRect/>
          </a:stretch>
        </p:blipFill>
        <p:spPr>
          <a:xfrm>
            <a:off x="6633601" y="170649"/>
            <a:ext cx="5059325" cy="4332983"/>
          </a:xfrm>
          <a:prstGeom prst="rect">
            <a:avLst/>
          </a:prstGeom>
        </p:spPr>
      </p:pic>
      <p:pic>
        <p:nvPicPr>
          <p:cNvPr id="8" name="Picture 7">
            <a:extLst>
              <a:ext uri="{FF2B5EF4-FFF2-40B4-BE49-F238E27FC236}">
                <a16:creationId xmlns:a16="http://schemas.microsoft.com/office/drawing/2014/main" id="{EE49430D-5A24-F254-A744-A9D075AD5935}"/>
              </a:ext>
            </a:extLst>
          </p:cNvPr>
          <p:cNvPicPr>
            <a:picLocks noChangeAspect="1"/>
          </p:cNvPicPr>
          <p:nvPr/>
        </p:nvPicPr>
        <p:blipFill>
          <a:blip r:embed="rId3"/>
          <a:stretch>
            <a:fillRect/>
          </a:stretch>
        </p:blipFill>
        <p:spPr>
          <a:xfrm>
            <a:off x="5995741" y="4879408"/>
            <a:ext cx="6196259" cy="858481"/>
          </a:xfrm>
          <a:prstGeom prst="rect">
            <a:avLst/>
          </a:prstGeom>
        </p:spPr>
      </p:pic>
    </p:spTree>
    <p:extLst>
      <p:ext uri="{BB962C8B-B14F-4D97-AF65-F5344CB8AC3E}">
        <p14:creationId xmlns:p14="http://schemas.microsoft.com/office/powerpoint/2010/main" val="3254500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 calcmode="lin" valueType="num">
                                      <p:cBhvr additive="base">
                                        <p:cTn id="31"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4E4490D0-3672-446A-AC12-B4830333BD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33" name="Rectangle 32">
            <a:extLst>
              <a:ext uri="{FF2B5EF4-FFF2-40B4-BE49-F238E27FC236}">
                <a16:creationId xmlns:a16="http://schemas.microsoft.com/office/drawing/2014/main" id="{39CB82C2-DF65-4EC1-8280-F201D50F5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35" name="Straight Connector 34">
            <a:extLst>
              <a:ext uri="{FF2B5EF4-FFF2-40B4-BE49-F238E27FC236}">
                <a16:creationId xmlns:a16="http://schemas.microsoft.com/office/drawing/2014/main" id="{7E1D4427-852B-4B37-8E76-0E9F1810BA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37" name="Rectangle 36">
            <a:extLst>
              <a:ext uri="{FF2B5EF4-FFF2-40B4-BE49-F238E27FC236}">
                <a16:creationId xmlns:a16="http://schemas.microsoft.com/office/drawing/2014/main" id="{5A1B47C8-47A0-4A88-8830-6DEA3B5DE3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a:p>
        </p:txBody>
      </p:sp>
      <p:pic>
        <p:nvPicPr>
          <p:cNvPr id="4" name="Picture 3" descr="A diagram of a mathematical equation&#10;&#10;Description automatically generated">
            <a:extLst>
              <a:ext uri="{FF2B5EF4-FFF2-40B4-BE49-F238E27FC236}">
                <a16:creationId xmlns:a16="http://schemas.microsoft.com/office/drawing/2014/main" id="{CBCA5521-EC8A-247E-4EB7-2392B7BB77C4}"/>
              </a:ext>
            </a:extLst>
          </p:cNvPr>
          <p:cNvPicPr>
            <a:picLocks noChangeAspect="1"/>
          </p:cNvPicPr>
          <p:nvPr/>
        </p:nvPicPr>
        <p:blipFill>
          <a:blip r:embed="rId2"/>
          <a:stretch>
            <a:fillRect/>
          </a:stretch>
        </p:blipFill>
        <p:spPr>
          <a:xfrm>
            <a:off x="172417" y="799063"/>
            <a:ext cx="7161256" cy="4955192"/>
          </a:xfrm>
          <a:prstGeom prst="rect">
            <a:avLst/>
          </a:prstGeom>
        </p:spPr>
      </p:pic>
      <p:sp>
        <p:nvSpPr>
          <p:cNvPr id="39" name="Rectangle 38">
            <a:extLst>
              <a:ext uri="{FF2B5EF4-FFF2-40B4-BE49-F238E27FC236}">
                <a16:creationId xmlns:a16="http://schemas.microsoft.com/office/drawing/2014/main" id="{984BBFDD-E720-4805-A9C8-129FBBF6DD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7613486" y="0"/>
            <a:ext cx="4584734"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32DE540C-83B5-E254-7EC3-C5FB10F598F5}"/>
              </a:ext>
            </a:extLst>
          </p:cNvPr>
          <p:cNvSpPr>
            <a:spLocks noGrp="1"/>
          </p:cNvSpPr>
          <p:nvPr>
            <p:ph type="title"/>
          </p:nvPr>
        </p:nvSpPr>
        <p:spPr>
          <a:xfrm>
            <a:off x="7677494" y="351172"/>
            <a:ext cx="4431379" cy="895782"/>
          </a:xfrm>
        </p:spPr>
        <p:txBody>
          <a:bodyPr vert="horz" lIns="91440" tIns="45720" rIns="91440" bIns="45720" rtlCol="0" anchor="b">
            <a:normAutofit fontScale="90000"/>
          </a:bodyPr>
          <a:lstStyle/>
          <a:p>
            <a:r>
              <a:rPr lang="en-US" sz="4400" dirty="0">
                <a:solidFill>
                  <a:srgbClr val="FFFFFF"/>
                </a:solidFill>
              </a:rPr>
              <a:t>Explicit Gravitational Scattering</a:t>
            </a:r>
          </a:p>
        </p:txBody>
      </p:sp>
      <p:sp>
        <p:nvSpPr>
          <p:cNvPr id="41" name="Rectangle 40">
            <a:extLst>
              <a:ext uri="{FF2B5EF4-FFF2-40B4-BE49-F238E27FC236}">
                <a16:creationId xmlns:a16="http://schemas.microsoft.com/office/drawing/2014/main" id="{5AC4BE46-4A77-42FE-9D15-065CDB2F84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6906"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8" name="TextBox 7">
            <a:extLst>
              <a:ext uri="{FF2B5EF4-FFF2-40B4-BE49-F238E27FC236}">
                <a16:creationId xmlns:a16="http://schemas.microsoft.com/office/drawing/2014/main" id="{E1A2F0CF-9D8B-4FE4-7344-1578391AF114}"/>
              </a:ext>
            </a:extLst>
          </p:cNvPr>
          <p:cNvSpPr txBox="1"/>
          <p:nvPr/>
        </p:nvSpPr>
        <p:spPr>
          <a:xfrm>
            <a:off x="7813964" y="1246954"/>
            <a:ext cx="4073236" cy="4524315"/>
          </a:xfrm>
          <a:prstGeom prst="rect">
            <a:avLst/>
          </a:prstGeom>
          <a:noFill/>
        </p:spPr>
        <p:txBody>
          <a:bodyPr wrap="square" rtlCol="0">
            <a:spAutoFit/>
          </a:bodyPr>
          <a:lstStyle/>
          <a:p>
            <a:r>
              <a:rPr lang="en-US" dirty="0">
                <a:solidFill>
                  <a:schemeClr val="bg1"/>
                </a:solidFill>
              </a:rPr>
              <a:t>- Here’s the situation we want to optimize (finally!) </a:t>
            </a:r>
          </a:p>
          <a:p>
            <a:endParaRPr lang="en-US" dirty="0">
              <a:solidFill>
                <a:schemeClr val="bg1"/>
              </a:solidFill>
            </a:endParaRPr>
          </a:p>
          <a:p>
            <a:r>
              <a:rPr lang="en-US" dirty="0">
                <a:solidFill>
                  <a:schemeClr val="bg1"/>
                </a:solidFill>
              </a:rPr>
              <a:t>- Our spacecraft approaches at an initial speed u and initial angle </a:t>
            </a:r>
            <a:r>
              <a:rPr lang="el-GR" dirty="0">
                <a:solidFill>
                  <a:schemeClr val="bg1"/>
                </a:solidFill>
              </a:rPr>
              <a:t>β</a:t>
            </a:r>
            <a:endParaRPr lang="en-US" dirty="0">
              <a:solidFill>
                <a:schemeClr val="bg1"/>
              </a:solidFill>
            </a:endParaRPr>
          </a:p>
          <a:p>
            <a:endParaRPr lang="en-US" dirty="0">
              <a:solidFill>
                <a:schemeClr val="bg1"/>
              </a:solidFill>
            </a:endParaRPr>
          </a:p>
          <a:p>
            <a:r>
              <a:rPr lang="en-US" dirty="0">
                <a:solidFill>
                  <a:schemeClr val="bg1"/>
                </a:solidFill>
              </a:rPr>
              <a:t>- It is then scattered by the scattering angle </a:t>
            </a:r>
            <a:r>
              <a:rPr lang="el-GR" dirty="0">
                <a:solidFill>
                  <a:schemeClr val="bg1"/>
                </a:solidFill>
              </a:rPr>
              <a:t>γ</a:t>
            </a:r>
            <a:r>
              <a:rPr lang="en-US" dirty="0">
                <a:solidFill>
                  <a:schemeClr val="bg1"/>
                </a:solidFill>
              </a:rPr>
              <a:t> with a final speed v</a:t>
            </a:r>
          </a:p>
          <a:p>
            <a:endParaRPr lang="en-US" dirty="0">
              <a:solidFill>
                <a:schemeClr val="bg1"/>
              </a:solidFill>
            </a:endParaRPr>
          </a:p>
          <a:p>
            <a:r>
              <a:rPr lang="en-US" dirty="0">
                <a:solidFill>
                  <a:schemeClr val="bg1"/>
                </a:solidFill>
              </a:rPr>
              <a:t>- We’re ignoring direction of velocity here: all we care about is the change in speed (this is what we want to maximize!)</a:t>
            </a:r>
          </a:p>
          <a:p>
            <a:endParaRPr lang="en-US" dirty="0">
              <a:solidFill>
                <a:schemeClr val="bg1"/>
              </a:solidFill>
            </a:endParaRPr>
          </a:p>
          <a:p>
            <a:r>
              <a:rPr lang="en-US" dirty="0">
                <a:solidFill>
                  <a:schemeClr val="bg1"/>
                </a:solidFill>
              </a:rPr>
              <a:t>- The change in velocity due to this maneuver is…</a:t>
            </a:r>
          </a:p>
        </p:txBody>
      </p:sp>
    </p:spTree>
    <p:extLst>
      <p:ext uri="{BB962C8B-B14F-4D97-AF65-F5344CB8AC3E}">
        <p14:creationId xmlns:p14="http://schemas.microsoft.com/office/powerpoint/2010/main" val="26060578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math equations on a white background&#10;&#10;Description automatically generated">
            <a:extLst>
              <a:ext uri="{FF2B5EF4-FFF2-40B4-BE49-F238E27FC236}">
                <a16:creationId xmlns:a16="http://schemas.microsoft.com/office/drawing/2014/main" id="{2DB5F489-FBF4-E2E4-0376-40A822DC8D0F}"/>
              </a:ext>
            </a:extLst>
          </p:cNvPr>
          <p:cNvPicPr>
            <a:picLocks noChangeAspect="1"/>
          </p:cNvPicPr>
          <p:nvPr/>
        </p:nvPicPr>
        <p:blipFill>
          <a:blip r:embed="rId2"/>
          <a:stretch>
            <a:fillRect/>
          </a:stretch>
        </p:blipFill>
        <p:spPr>
          <a:xfrm>
            <a:off x="692383" y="230840"/>
            <a:ext cx="7746943" cy="2495350"/>
          </a:xfrm>
          <a:prstGeom prst="rect">
            <a:avLst/>
          </a:prstGeom>
        </p:spPr>
      </p:pic>
      <p:sp>
        <p:nvSpPr>
          <p:cNvPr id="5" name="TextBox 4">
            <a:extLst>
              <a:ext uri="{FF2B5EF4-FFF2-40B4-BE49-F238E27FC236}">
                <a16:creationId xmlns:a16="http://schemas.microsoft.com/office/drawing/2014/main" id="{C7DF57A3-B723-3686-0357-3F8392BABE72}"/>
              </a:ext>
            </a:extLst>
          </p:cNvPr>
          <p:cNvSpPr txBox="1"/>
          <p:nvPr/>
        </p:nvSpPr>
        <p:spPr>
          <a:xfrm>
            <a:off x="115957" y="3841799"/>
            <a:ext cx="11960086"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cs typeface="Calibri"/>
              </a:rPr>
              <a:t>We see that the change in speed is a function of five parameters:</a:t>
            </a:r>
          </a:p>
          <a:p>
            <a:endParaRPr lang="en-US" sz="2000" dirty="0">
              <a:cs typeface="Calibri"/>
            </a:endParaRPr>
          </a:p>
        </p:txBody>
      </p:sp>
      <p:pic>
        <p:nvPicPr>
          <p:cNvPr id="6" name="Picture 5">
            <a:extLst>
              <a:ext uri="{FF2B5EF4-FFF2-40B4-BE49-F238E27FC236}">
                <a16:creationId xmlns:a16="http://schemas.microsoft.com/office/drawing/2014/main" id="{9E04E8C9-68D0-0413-E977-500D7C300928}"/>
              </a:ext>
            </a:extLst>
          </p:cNvPr>
          <p:cNvPicPr>
            <a:picLocks noChangeAspect="1"/>
          </p:cNvPicPr>
          <p:nvPr/>
        </p:nvPicPr>
        <p:blipFill>
          <a:blip r:embed="rId3"/>
          <a:stretch>
            <a:fillRect/>
          </a:stretch>
        </p:blipFill>
        <p:spPr>
          <a:xfrm>
            <a:off x="7059628" y="3756992"/>
            <a:ext cx="4196931" cy="601693"/>
          </a:xfrm>
          <a:prstGeom prst="rect">
            <a:avLst/>
          </a:prstGeom>
        </p:spPr>
      </p:pic>
      <p:pic>
        <p:nvPicPr>
          <p:cNvPr id="10" name="Graphic 9" descr="Exclamation mark with solid fill">
            <a:extLst>
              <a:ext uri="{FF2B5EF4-FFF2-40B4-BE49-F238E27FC236}">
                <a16:creationId xmlns:a16="http://schemas.microsoft.com/office/drawing/2014/main" id="{B4B629DA-AC4A-45BC-172F-F5B4F8E7271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235193" y="450570"/>
            <a:ext cx="914400" cy="914400"/>
          </a:xfrm>
          <a:prstGeom prst="rect">
            <a:avLst/>
          </a:prstGeom>
        </p:spPr>
      </p:pic>
      <p:sp>
        <p:nvSpPr>
          <p:cNvPr id="11" name="TextBox 10">
            <a:extLst>
              <a:ext uri="{FF2B5EF4-FFF2-40B4-BE49-F238E27FC236}">
                <a16:creationId xmlns:a16="http://schemas.microsoft.com/office/drawing/2014/main" id="{BCC80AAF-AEF9-FD16-EAE3-B680DF735F1F}"/>
              </a:ext>
            </a:extLst>
          </p:cNvPr>
          <p:cNvSpPr txBox="1"/>
          <p:nvPr/>
        </p:nvSpPr>
        <p:spPr>
          <a:xfrm>
            <a:off x="7059628" y="2031296"/>
            <a:ext cx="3422708" cy="369332"/>
          </a:xfrm>
          <a:prstGeom prst="rect">
            <a:avLst/>
          </a:prstGeom>
          <a:noFill/>
        </p:spPr>
        <p:txBody>
          <a:bodyPr wrap="square" rtlCol="0">
            <a:spAutoFit/>
          </a:bodyPr>
          <a:lstStyle/>
          <a:p>
            <a:r>
              <a:rPr lang="en-US" dirty="0"/>
              <a:t>…where </a:t>
            </a:r>
          </a:p>
        </p:txBody>
      </p:sp>
      <p:pic>
        <p:nvPicPr>
          <p:cNvPr id="13" name="Picture 12">
            <a:extLst>
              <a:ext uri="{FF2B5EF4-FFF2-40B4-BE49-F238E27FC236}">
                <a16:creationId xmlns:a16="http://schemas.microsoft.com/office/drawing/2014/main" id="{7C8C27E1-C028-E9B1-58E9-6227570A6D7C}"/>
              </a:ext>
            </a:extLst>
          </p:cNvPr>
          <p:cNvPicPr>
            <a:picLocks noChangeAspect="1"/>
          </p:cNvPicPr>
          <p:nvPr/>
        </p:nvPicPr>
        <p:blipFill>
          <a:blip r:embed="rId6"/>
          <a:stretch>
            <a:fillRect/>
          </a:stretch>
        </p:blipFill>
        <p:spPr>
          <a:xfrm>
            <a:off x="7954167" y="1938572"/>
            <a:ext cx="562053" cy="590632"/>
          </a:xfrm>
          <a:prstGeom prst="rect">
            <a:avLst/>
          </a:prstGeom>
        </p:spPr>
      </p:pic>
      <p:pic>
        <p:nvPicPr>
          <p:cNvPr id="16" name="Picture 15">
            <a:extLst>
              <a:ext uri="{FF2B5EF4-FFF2-40B4-BE49-F238E27FC236}">
                <a16:creationId xmlns:a16="http://schemas.microsoft.com/office/drawing/2014/main" id="{C626EDD7-E57E-DE03-A4A0-1E9A96CB376C}"/>
              </a:ext>
            </a:extLst>
          </p:cNvPr>
          <p:cNvPicPr>
            <a:picLocks noChangeAspect="1"/>
          </p:cNvPicPr>
          <p:nvPr/>
        </p:nvPicPr>
        <p:blipFill>
          <a:blip r:embed="rId7"/>
          <a:stretch>
            <a:fillRect/>
          </a:stretch>
        </p:blipFill>
        <p:spPr>
          <a:xfrm>
            <a:off x="8440077" y="1898329"/>
            <a:ext cx="1933845" cy="743054"/>
          </a:xfrm>
          <a:prstGeom prst="rect">
            <a:avLst/>
          </a:prstGeom>
        </p:spPr>
      </p:pic>
      <p:sp>
        <p:nvSpPr>
          <p:cNvPr id="18" name="TextBox 17">
            <a:extLst>
              <a:ext uri="{FF2B5EF4-FFF2-40B4-BE49-F238E27FC236}">
                <a16:creationId xmlns:a16="http://schemas.microsoft.com/office/drawing/2014/main" id="{E158EC52-44A7-4F26-F6D8-D00B8445136D}"/>
              </a:ext>
            </a:extLst>
          </p:cNvPr>
          <p:cNvSpPr txBox="1"/>
          <p:nvPr/>
        </p:nvSpPr>
        <p:spPr>
          <a:xfrm>
            <a:off x="251670" y="4756558"/>
            <a:ext cx="2701255" cy="1200329"/>
          </a:xfrm>
          <a:prstGeom prst="rect">
            <a:avLst/>
          </a:prstGeom>
          <a:noFill/>
        </p:spPr>
        <p:txBody>
          <a:bodyPr wrap="square" rtlCol="0">
            <a:spAutoFit/>
          </a:bodyPr>
          <a:lstStyle/>
          <a:p>
            <a:r>
              <a:rPr lang="en-US" dirty="0"/>
              <a:t>Too many unknowns! But we know the mass of Mars, so we can scratch that one…</a:t>
            </a:r>
          </a:p>
        </p:txBody>
      </p:sp>
      <p:cxnSp>
        <p:nvCxnSpPr>
          <p:cNvPr id="22" name="Straight Connector 21">
            <a:extLst>
              <a:ext uri="{FF2B5EF4-FFF2-40B4-BE49-F238E27FC236}">
                <a16:creationId xmlns:a16="http://schemas.microsoft.com/office/drawing/2014/main" id="{B05F2641-42B0-A46D-88A8-791A08F844EB}"/>
              </a:ext>
            </a:extLst>
          </p:cNvPr>
          <p:cNvCxnSpPr>
            <a:cxnSpLocks/>
          </p:cNvCxnSpPr>
          <p:nvPr/>
        </p:nvCxnSpPr>
        <p:spPr>
          <a:xfrm flipH="1">
            <a:off x="10143225" y="3813915"/>
            <a:ext cx="461394" cy="457804"/>
          </a:xfrm>
          <a:prstGeom prst="line">
            <a:avLst/>
          </a:prstGeom>
          <a:ln w="76200">
            <a:solidFill>
              <a:srgbClr val="FF0000"/>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469138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math equations on a white background&#10;&#10;Description automatically generated">
            <a:extLst>
              <a:ext uri="{FF2B5EF4-FFF2-40B4-BE49-F238E27FC236}">
                <a16:creationId xmlns:a16="http://schemas.microsoft.com/office/drawing/2014/main" id="{2DB5F489-FBF4-E2E4-0376-40A822DC8D0F}"/>
              </a:ext>
            </a:extLst>
          </p:cNvPr>
          <p:cNvPicPr>
            <a:picLocks noChangeAspect="1"/>
          </p:cNvPicPr>
          <p:nvPr/>
        </p:nvPicPr>
        <p:blipFill>
          <a:blip r:embed="rId2"/>
          <a:stretch>
            <a:fillRect/>
          </a:stretch>
        </p:blipFill>
        <p:spPr>
          <a:xfrm>
            <a:off x="0" y="214062"/>
            <a:ext cx="4731391" cy="1524017"/>
          </a:xfrm>
          <a:prstGeom prst="rect">
            <a:avLst/>
          </a:prstGeom>
        </p:spPr>
      </p:pic>
      <p:pic>
        <p:nvPicPr>
          <p:cNvPr id="6" name="Picture 5">
            <a:extLst>
              <a:ext uri="{FF2B5EF4-FFF2-40B4-BE49-F238E27FC236}">
                <a16:creationId xmlns:a16="http://schemas.microsoft.com/office/drawing/2014/main" id="{9E04E8C9-68D0-0413-E977-500D7C300928}"/>
              </a:ext>
            </a:extLst>
          </p:cNvPr>
          <p:cNvPicPr>
            <a:picLocks noChangeAspect="1"/>
          </p:cNvPicPr>
          <p:nvPr/>
        </p:nvPicPr>
        <p:blipFill>
          <a:blip r:embed="rId3"/>
          <a:stretch>
            <a:fillRect/>
          </a:stretch>
        </p:blipFill>
        <p:spPr>
          <a:xfrm>
            <a:off x="7746943" y="787289"/>
            <a:ext cx="4196931" cy="601693"/>
          </a:xfrm>
          <a:prstGeom prst="rect">
            <a:avLst/>
          </a:prstGeom>
        </p:spPr>
      </p:pic>
      <p:cxnSp>
        <p:nvCxnSpPr>
          <p:cNvPr id="2" name="Straight Connector 1">
            <a:extLst>
              <a:ext uri="{FF2B5EF4-FFF2-40B4-BE49-F238E27FC236}">
                <a16:creationId xmlns:a16="http://schemas.microsoft.com/office/drawing/2014/main" id="{1374E7AF-41C6-FCD1-B38B-FFE0442EA21D}"/>
              </a:ext>
            </a:extLst>
          </p:cNvPr>
          <p:cNvCxnSpPr>
            <a:cxnSpLocks/>
          </p:cNvCxnSpPr>
          <p:nvPr/>
        </p:nvCxnSpPr>
        <p:spPr>
          <a:xfrm flipH="1">
            <a:off x="10822733" y="859233"/>
            <a:ext cx="461394" cy="457804"/>
          </a:xfrm>
          <a:prstGeom prst="line">
            <a:avLst/>
          </a:prstGeom>
          <a:ln w="76200">
            <a:solidFill>
              <a:srgbClr val="FF0000"/>
            </a:solidFill>
          </a:ln>
        </p:spPr>
        <p:style>
          <a:lnRef idx="1">
            <a:schemeClr val="accent2"/>
          </a:lnRef>
          <a:fillRef idx="0">
            <a:schemeClr val="accent2"/>
          </a:fillRef>
          <a:effectRef idx="0">
            <a:schemeClr val="accent2"/>
          </a:effectRef>
          <a:fontRef idx="minor">
            <a:schemeClr val="tx1"/>
          </a:fontRef>
        </p:style>
      </p:cxnSp>
      <p:pic>
        <p:nvPicPr>
          <p:cNvPr id="7" name="Picture 6" descr="A math equation with numbers and symbols&#10;&#10;Description automatically generated">
            <a:extLst>
              <a:ext uri="{FF2B5EF4-FFF2-40B4-BE49-F238E27FC236}">
                <a16:creationId xmlns:a16="http://schemas.microsoft.com/office/drawing/2014/main" id="{ACBA9F21-237C-A8BC-6A47-35CBD7A0FED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26328" y="2684477"/>
            <a:ext cx="3208652" cy="973411"/>
          </a:xfrm>
          <a:prstGeom prst="rect">
            <a:avLst/>
          </a:prstGeom>
        </p:spPr>
      </p:pic>
      <p:sp>
        <p:nvSpPr>
          <p:cNvPr id="8" name="TextBox 7">
            <a:extLst>
              <a:ext uri="{FF2B5EF4-FFF2-40B4-BE49-F238E27FC236}">
                <a16:creationId xmlns:a16="http://schemas.microsoft.com/office/drawing/2014/main" id="{88C9CB63-BF8E-B7A6-1F93-BAF5A276B693}"/>
              </a:ext>
            </a:extLst>
          </p:cNvPr>
          <p:cNvSpPr txBox="1"/>
          <p:nvPr/>
        </p:nvSpPr>
        <p:spPr>
          <a:xfrm>
            <a:off x="399086" y="2162552"/>
            <a:ext cx="3120704" cy="1200329"/>
          </a:xfrm>
          <a:prstGeom prst="rect">
            <a:avLst/>
          </a:prstGeom>
          <a:noFill/>
        </p:spPr>
        <p:txBody>
          <a:bodyPr wrap="square" rtlCol="0">
            <a:spAutoFit/>
          </a:bodyPr>
          <a:lstStyle/>
          <a:p>
            <a:r>
              <a:rPr lang="en-US" dirty="0"/>
              <a:t>And we can use the vis-viva equation to find the velocity of Mars….</a:t>
            </a:r>
          </a:p>
          <a:p>
            <a:endParaRPr lang="en-US" dirty="0"/>
          </a:p>
        </p:txBody>
      </p:sp>
      <p:cxnSp>
        <p:nvCxnSpPr>
          <p:cNvPr id="9" name="Straight Connector 8">
            <a:extLst>
              <a:ext uri="{FF2B5EF4-FFF2-40B4-BE49-F238E27FC236}">
                <a16:creationId xmlns:a16="http://schemas.microsoft.com/office/drawing/2014/main" id="{04E1A09A-0BCC-3C03-BBE4-45EE0247F4B0}"/>
              </a:ext>
            </a:extLst>
          </p:cNvPr>
          <p:cNvCxnSpPr>
            <a:cxnSpLocks/>
          </p:cNvCxnSpPr>
          <p:nvPr/>
        </p:nvCxnSpPr>
        <p:spPr>
          <a:xfrm flipH="1">
            <a:off x="11284127" y="894049"/>
            <a:ext cx="461394" cy="457804"/>
          </a:xfrm>
          <a:prstGeom prst="line">
            <a:avLst/>
          </a:prstGeom>
          <a:ln w="76200">
            <a:solidFill>
              <a:srgbClr val="FF0000"/>
            </a:solidFill>
          </a:ln>
        </p:spPr>
        <p:style>
          <a:lnRef idx="1">
            <a:schemeClr val="accent2"/>
          </a:lnRef>
          <a:fillRef idx="0">
            <a:schemeClr val="accent2"/>
          </a:fillRef>
          <a:effectRef idx="0">
            <a:schemeClr val="accent2"/>
          </a:effectRef>
          <a:fontRef idx="minor">
            <a:schemeClr val="tx1"/>
          </a:fontRef>
        </p:style>
      </p:cxnSp>
      <p:pic>
        <p:nvPicPr>
          <p:cNvPr id="14" name="Picture 13">
            <a:extLst>
              <a:ext uri="{FF2B5EF4-FFF2-40B4-BE49-F238E27FC236}">
                <a16:creationId xmlns:a16="http://schemas.microsoft.com/office/drawing/2014/main" id="{F21E6D7C-0170-7FF7-EAC3-B2F388AD836A}"/>
              </a:ext>
            </a:extLst>
          </p:cNvPr>
          <p:cNvPicPr>
            <a:picLocks noChangeAspect="1"/>
          </p:cNvPicPr>
          <p:nvPr/>
        </p:nvPicPr>
        <p:blipFill>
          <a:blip r:embed="rId5"/>
          <a:stretch>
            <a:fillRect/>
          </a:stretch>
        </p:blipFill>
        <p:spPr>
          <a:xfrm>
            <a:off x="7840999" y="1815632"/>
            <a:ext cx="3673825" cy="1469530"/>
          </a:xfrm>
          <a:prstGeom prst="rect">
            <a:avLst/>
          </a:prstGeom>
        </p:spPr>
      </p:pic>
      <p:sp>
        <p:nvSpPr>
          <p:cNvPr id="15" name="TextBox 14">
            <a:extLst>
              <a:ext uri="{FF2B5EF4-FFF2-40B4-BE49-F238E27FC236}">
                <a16:creationId xmlns:a16="http://schemas.microsoft.com/office/drawing/2014/main" id="{BF84248F-FDD5-7B30-76C1-5DE64949650E}"/>
              </a:ext>
            </a:extLst>
          </p:cNvPr>
          <p:cNvSpPr txBox="1"/>
          <p:nvPr/>
        </p:nvSpPr>
        <p:spPr>
          <a:xfrm>
            <a:off x="399086" y="3495120"/>
            <a:ext cx="3120704" cy="2308324"/>
          </a:xfrm>
          <a:prstGeom prst="rect">
            <a:avLst/>
          </a:prstGeom>
          <a:noFill/>
        </p:spPr>
        <p:txBody>
          <a:bodyPr wrap="square" rtlCol="0">
            <a:spAutoFit/>
          </a:bodyPr>
          <a:lstStyle/>
          <a:p>
            <a:r>
              <a:rPr lang="en-US" dirty="0"/>
              <a:t>For the initial velocity of the spacecraft, we note that we’re starting from Earth’s orbit and ending up in the sphere of influence of Mars, so we use the same equation…. (</a:t>
            </a:r>
            <a:r>
              <a:rPr lang="en-US" i="1" dirty="0"/>
              <a:t>a</a:t>
            </a:r>
            <a:r>
              <a:rPr lang="en-US" dirty="0"/>
              <a:t> is weighted average) </a:t>
            </a:r>
          </a:p>
          <a:p>
            <a:endParaRPr lang="en-US" dirty="0"/>
          </a:p>
        </p:txBody>
      </p:sp>
      <p:sp>
        <p:nvSpPr>
          <p:cNvPr id="19" name="TextBox 18">
            <a:extLst>
              <a:ext uri="{FF2B5EF4-FFF2-40B4-BE49-F238E27FC236}">
                <a16:creationId xmlns:a16="http://schemas.microsoft.com/office/drawing/2014/main" id="{6F315CF8-853D-4075-B05B-BAE51748C0FF}"/>
              </a:ext>
            </a:extLst>
          </p:cNvPr>
          <p:cNvSpPr txBox="1"/>
          <p:nvPr/>
        </p:nvSpPr>
        <p:spPr>
          <a:xfrm>
            <a:off x="94376" y="5937960"/>
            <a:ext cx="6094602" cy="276999"/>
          </a:xfrm>
          <a:prstGeom prst="rect">
            <a:avLst/>
          </a:prstGeom>
          <a:noFill/>
        </p:spPr>
        <p:txBody>
          <a:bodyPr wrap="square">
            <a:spAutoFit/>
          </a:bodyPr>
          <a:lstStyle/>
          <a:p>
            <a:r>
              <a:rPr lang="en-US" sz="1200" dirty="0"/>
              <a:t>https://orbital-mechanics.space/orbital-maneuvers/hohmann-transfer.html</a:t>
            </a:r>
          </a:p>
        </p:txBody>
      </p:sp>
      <p:pic>
        <p:nvPicPr>
          <p:cNvPr id="21" name="Picture 20">
            <a:extLst>
              <a:ext uri="{FF2B5EF4-FFF2-40B4-BE49-F238E27FC236}">
                <a16:creationId xmlns:a16="http://schemas.microsoft.com/office/drawing/2014/main" id="{D23D6ECF-D53F-DF77-C78A-488093079F64}"/>
              </a:ext>
            </a:extLst>
          </p:cNvPr>
          <p:cNvPicPr>
            <a:picLocks noChangeAspect="1"/>
          </p:cNvPicPr>
          <p:nvPr/>
        </p:nvPicPr>
        <p:blipFill>
          <a:blip r:embed="rId6"/>
          <a:stretch>
            <a:fillRect/>
          </a:stretch>
        </p:blipFill>
        <p:spPr>
          <a:xfrm>
            <a:off x="5651174" y="4272781"/>
            <a:ext cx="6332896" cy="1244455"/>
          </a:xfrm>
          <a:prstGeom prst="rect">
            <a:avLst/>
          </a:prstGeom>
        </p:spPr>
      </p:pic>
      <p:cxnSp>
        <p:nvCxnSpPr>
          <p:cNvPr id="23" name="Straight Connector 22">
            <a:extLst>
              <a:ext uri="{FF2B5EF4-FFF2-40B4-BE49-F238E27FC236}">
                <a16:creationId xmlns:a16="http://schemas.microsoft.com/office/drawing/2014/main" id="{AEA501CD-8DB9-5389-0071-4C1B3C59990C}"/>
              </a:ext>
            </a:extLst>
          </p:cNvPr>
          <p:cNvCxnSpPr>
            <a:cxnSpLocks/>
          </p:cNvCxnSpPr>
          <p:nvPr/>
        </p:nvCxnSpPr>
        <p:spPr>
          <a:xfrm flipH="1">
            <a:off x="9614711" y="821480"/>
            <a:ext cx="461394" cy="457804"/>
          </a:xfrm>
          <a:prstGeom prst="line">
            <a:avLst/>
          </a:prstGeom>
          <a:ln w="76200">
            <a:solidFill>
              <a:srgbClr val="FF0000"/>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40033420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5"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7D379150-F6B4-45C8-BE10-6B278AD400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6" name="Rectangle 25">
            <a:extLst>
              <a:ext uri="{FF2B5EF4-FFF2-40B4-BE49-F238E27FC236}">
                <a16:creationId xmlns:a16="http://schemas.microsoft.com/office/drawing/2014/main" id="{5FFCF544-A370-4A5D-A95F-CA6E0E7191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28" name="Straight Connector 27">
            <a:extLst>
              <a:ext uri="{FF2B5EF4-FFF2-40B4-BE49-F238E27FC236}">
                <a16:creationId xmlns:a16="http://schemas.microsoft.com/office/drawing/2014/main" id="{6EEB3B97-A638-498B-8083-54191CE71E0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30" name="Rectangle 29">
            <a:extLst>
              <a:ext uri="{FF2B5EF4-FFF2-40B4-BE49-F238E27FC236}">
                <a16:creationId xmlns:a16="http://schemas.microsoft.com/office/drawing/2014/main" id="{284B70D5-875B-433D-BDBD-1522A85D6C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C0BED3A-3829-8BFD-C21A-F628B3CF72F5}"/>
              </a:ext>
            </a:extLst>
          </p:cNvPr>
          <p:cNvSpPr>
            <a:spLocks noGrp="1"/>
          </p:cNvSpPr>
          <p:nvPr>
            <p:ph type="title"/>
          </p:nvPr>
        </p:nvSpPr>
        <p:spPr>
          <a:xfrm>
            <a:off x="7859484" y="143544"/>
            <a:ext cx="3690257" cy="1450757"/>
          </a:xfrm>
        </p:spPr>
        <p:txBody>
          <a:bodyPr vert="horz" lIns="91440" tIns="45720" rIns="91440" bIns="45720" rtlCol="0" anchor="b">
            <a:normAutofit/>
          </a:bodyPr>
          <a:lstStyle/>
          <a:p>
            <a:r>
              <a:rPr lang="en-US" sz="4100"/>
              <a:t>Two parameters left!</a:t>
            </a:r>
            <a:endParaRPr lang="en-US" sz="4100" dirty="0"/>
          </a:p>
        </p:txBody>
      </p:sp>
      <p:pic>
        <p:nvPicPr>
          <p:cNvPr id="6" name="Content Placeholder 5">
            <a:extLst>
              <a:ext uri="{FF2B5EF4-FFF2-40B4-BE49-F238E27FC236}">
                <a16:creationId xmlns:a16="http://schemas.microsoft.com/office/drawing/2014/main" id="{59583B31-FDFA-C42A-CD4A-E2B762F7D803}"/>
              </a:ext>
            </a:extLst>
          </p:cNvPr>
          <p:cNvPicPr>
            <a:picLocks noGrp="1" noChangeAspect="1"/>
          </p:cNvPicPr>
          <p:nvPr>
            <p:ph sz="half" idx="2"/>
          </p:nvPr>
        </p:nvPicPr>
        <p:blipFill rotWithShape="1">
          <a:blip r:embed="rId2"/>
          <a:srcRect l="6512" r="8692" b="-1"/>
          <a:stretch/>
        </p:blipFill>
        <p:spPr>
          <a:xfrm>
            <a:off x="1295983" y="350969"/>
            <a:ext cx="4175374" cy="3791534"/>
          </a:xfrm>
          <a:prstGeom prst="rect">
            <a:avLst/>
          </a:prstGeom>
        </p:spPr>
      </p:pic>
      <p:cxnSp>
        <p:nvCxnSpPr>
          <p:cNvPr id="32" name="Straight Connector 31">
            <a:extLst>
              <a:ext uri="{FF2B5EF4-FFF2-40B4-BE49-F238E27FC236}">
                <a16:creationId xmlns:a16="http://schemas.microsoft.com/office/drawing/2014/main" id="{C947DF4A-614C-4B4C-8B80-E5B9D8E8CFE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92143" y="2085703"/>
            <a:ext cx="356616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8" name="Content Placeholder 7">
            <a:extLst>
              <a:ext uri="{FF2B5EF4-FFF2-40B4-BE49-F238E27FC236}">
                <a16:creationId xmlns:a16="http://schemas.microsoft.com/office/drawing/2014/main" id="{43A12C24-83DD-EA3C-BBD9-4C751FBC3F35}"/>
              </a:ext>
            </a:extLst>
          </p:cNvPr>
          <p:cNvSpPr>
            <a:spLocks noGrp="1"/>
          </p:cNvSpPr>
          <p:nvPr>
            <p:ph sz="half" idx="1"/>
          </p:nvPr>
        </p:nvSpPr>
        <p:spPr>
          <a:xfrm>
            <a:off x="7859484" y="2284307"/>
            <a:ext cx="3690257" cy="3670180"/>
          </a:xfrm>
        </p:spPr>
        <p:txBody>
          <a:bodyPr vert="horz" lIns="0" tIns="45720" rIns="0" bIns="45720" rtlCol="0">
            <a:normAutofit fontScale="92500" lnSpcReduction="20000"/>
          </a:bodyPr>
          <a:lstStyle/>
          <a:p>
            <a:r>
              <a:rPr lang="en-US" dirty="0"/>
              <a:t>- </a:t>
            </a:r>
            <a:r>
              <a:rPr lang="en-US" i="1" dirty="0"/>
              <a:t>d</a:t>
            </a:r>
            <a:r>
              <a:rPr lang="en-US" dirty="0"/>
              <a:t> is tricky….how can we know the impact parameter if we don’t know the trajectory yet? </a:t>
            </a:r>
          </a:p>
          <a:p>
            <a:r>
              <a:rPr lang="en-US" dirty="0"/>
              <a:t>- ..we can’t! but we can narrow down the possible range….</a:t>
            </a:r>
          </a:p>
          <a:p>
            <a:r>
              <a:rPr lang="en-US" dirty="0"/>
              <a:t>- Unlike the image to the right, Mars is not a point mass! And if our </a:t>
            </a:r>
            <a:r>
              <a:rPr lang="en-US" i="1" dirty="0"/>
              <a:t>d </a:t>
            </a:r>
            <a:r>
              <a:rPr lang="en-US" dirty="0"/>
              <a:t> is less than the radius of Mars, that’s clearly no good….there’s a lower bound! </a:t>
            </a:r>
          </a:p>
          <a:p>
            <a:r>
              <a:rPr lang="en-US" dirty="0"/>
              <a:t>- We use Mars’ SOI…since that’s the regime the maneuver takes place in (outside that sphere, we can ‘safely’ ignore Mars’ influence)</a:t>
            </a:r>
          </a:p>
        </p:txBody>
      </p:sp>
      <p:sp>
        <p:nvSpPr>
          <p:cNvPr id="34" name="Rectangle 33">
            <a:extLst>
              <a:ext uri="{FF2B5EF4-FFF2-40B4-BE49-F238E27FC236}">
                <a16:creationId xmlns:a16="http://schemas.microsoft.com/office/drawing/2014/main" id="{1E299956-A9E7-4FC1-A0B1-D590CA9730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36" name="Rectangle 35">
            <a:extLst>
              <a:ext uri="{FF2B5EF4-FFF2-40B4-BE49-F238E27FC236}">
                <a16:creationId xmlns:a16="http://schemas.microsoft.com/office/drawing/2014/main" id="{17FC539C-B783-4B03-9F9E-D13430F3F6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pic>
        <p:nvPicPr>
          <p:cNvPr id="10" name="Picture 9">
            <a:extLst>
              <a:ext uri="{FF2B5EF4-FFF2-40B4-BE49-F238E27FC236}">
                <a16:creationId xmlns:a16="http://schemas.microsoft.com/office/drawing/2014/main" id="{AF7B25B3-354E-BAD1-7A6A-70B64331BC27}"/>
              </a:ext>
            </a:extLst>
          </p:cNvPr>
          <p:cNvPicPr>
            <a:picLocks noChangeAspect="1"/>
          </p:cNvPicPr>
          <p:nvPr/>
        </p:nvPicPr>
        <p:blipFill>
          <a:blip r:embed="rId3"/>
          <a:stretch>
            <a:fillRect/>
          </a:stretch>
        </p:blipFill>
        <p:spPr>
          <a:xfrm>
            <a:off x="642259" y="4704284"/>
            <a:ext cx="5677692" cy="1152686"/>
          </a:xfrm>
          <a:prstGeom prst="rect">
            <a:avLst/>
          </a:prstGeom>
        </p:spPr>
      </p:pic>
    </p:spTree>
    <p:extLst>
      <p:ext uri="{BB962C8B-B14F-4D97-AF65-F5344CB8AC3E}">
        <p14:creationId xmlns:p14="http://schemas.microsoft.com/office/powerpoint/2010/main" val="704047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4C630AD-927B-B1D4-75B4-842316C97FF9}"/>
              </a:ext>
            </a:extLst>
          </p:cNvPr>
          <p:cNvSpPr>
            <a:spLocks noGrp="1"/>
          </p:cNvSpPr>
          <p:nvPr>
            <p:ph type="title"/>
          </p:nvPr>
        </p:nvSpPr>
        <p:spPr/>
        <p:txBody>
          <a:bodyPr/>
          <a:lstStyle/>
          <a:p>
            <a:r>
              <a:rPr lang="en-US" dirty="0"/>
              <a:t>Now we have 1000 different possible values of d….</a:t>
            </a:r>
          </a:p>
        </p:txBody>
      </p:sp>
      <p:sp>
        <p:nvSpPr>
          <p:cNvPr id="6" name="Content Placeholder 5">
            <a:extLst>
              <a:ext uri="{FF2B5EF4-FFF2-40B4-BE49-F238E27FC236}">
                <a16:creationId xmlns:a16="http://schemas.microsoft.com/office/drawing/2014/main" id="{D42179E5-AACF-F382-56CD-4949F4626C85}"/>
              </a:ext>
            </a:extLst>
          </p:cNvPr>
          <p:cNvSpPr>
            <a:spLocks noGrp="1"/>
          </p:cNvSpPr>
          <p:nvPr>
            <p:ph idx="1"/>
          </p:nvPr>
        </p:nvSpPr>
        <p:spPr>
          <a:xfrm>
            <a:off x="378690" y="2213032"/>
            <a:ext cx="4950691" cy="4162601"/>
          </a:xfrm>
        </p:spPr>
        <p:txBody>
          <a:bodyPr/>
          <a:lstStyle/>
          <a:p>
            <a:r>
              <a:rPr lang="en-US" dirty="0"/>
              <a:t>And we’ve reduced the expression for the change in speed to a function of one variable – we simply need to optimize </a:t>
            </a:r>
            <a:r>
              <a:rPr lang="el-GR" dirty="0"/>
              <a:t>β</a:t>
            </a:r>
            <a:r>
              <a:rPr lang="en-US" dirty="0"/>
              <a:t> for each possible value of </a:t>
            </a:r>
            <a:r>
              <a:rPr lang="en-US" i="1" dirty="0"/>
              <a:t>d…</a:t>
            </a:r>
          </a:p>
          <a:p>
            <a:endParaRPr lang="en-US" i="1" dirty="0"/>
          </a:p>
          <a:p>
            <a:endParaRPr lang="en-US" i="1" dirty="0"/>
          </a:p>
          <a:p>
            <a:r>
              <a:rPr lang="en-US" dirty="0"/>
              <a:t>Which means we have to take this derivative with respect to </a:t>
            </a:r>
            <a:r>
              <a:rPr lang="el-GR" dirty="0"/>
              <a:t>β</a:t>
            </a:r>
            <a:r>
              <a:rPr lang="en-US" dirty="0"/>
              <a:t>…</a:t>
            </a:r>
          </a:p>
          <a:p>
            <a:endParaRPr lang="en-US" dirty="0"/>
          </a:p>
          <a:p>
            <a:r>
              <a:rPr lang="en-US" dirty="0"/>
              <a:t>….or…</a:t>
            </a:r>
          </a:p>
          <a:p>
            <a:endParaRPr lang="en-US" dirty="0"/>
          </a:p>
          <a:p>
            <a:endParaRPr lang="en-US" i="1" dirty="0"/>
          </a:p>
          <a:p>
            <a:endParaRPr lang="en-US" dirty="0"/>
          </a:p>
        </p:txBody>
      </p:sp>
      <p:pic>
        <p:nvPicPr>
          <p:cNvPr id="7" name="Picture 6" descr="A math equations on a white background&#10;&#10;Description automatically generated">
            <a:extLst>
              <a:ext uri="{FF2B5EF4-FFF2-40B4-BE49-F238E27FC236}">
                <a16:creationId xmlns:a16="http://schemas.microsoft.com/office/drawing/2014/main" id="{43E7AB51-C747-93CB-10F7-9FAC74622A1C}"/>
              </a:ext>
            </a:extLst>
          </p:cNvPr>
          <p:cNvPicPr>
            <a:picLocks noChangeAspect="1"/>
          </p:cNvPicPr>
          <p:nvPr/>
        </p:nvPicPr>
        <p:blipFill>
          <a:blip r:embed="rId2"/>
          <a:stretch>
            <a:fillRect/>
          </a:stretch>
        </p:blipFill>
        <p:spPr>
          <a:xfrm>
            <a:off x="5526056" y="2603557"/>
            <a:ext cx="6665944" cy="2289695"/>
          </a:xfrm>
          <a:prstGeom prst="rect">
            <a:avLst/>
          </a:prstGeom>
        </p:spPr>
      </p:pic>
    </p:spTree>
    <p:extLst>
      <p:ext uri="{BB962C8B-B14F-4D97-AF65-F5344CB8AC3E}">
        <p14:creationId xmlns:p14="http://schemas.microsoft.com/office/powerpoint/2010/main" val="23898976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AA7352F6-69CD-481A-B86A-167F523313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8E274D61-7D32-4B1C-AE50-DDB359763B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 y="0"/>
            <a:ext cx="754787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4D562436-0275-D2F3-CD1D-BE2320DBCA4E}"/>
              </a:ext>
            </a:extLst>
          </p:cNvPr>
          <p:cNvSpPr>
            <a:spLocks noGrp="1"/>
          </p:cNvSpPr>
          <p:nvPr>
            <p:ph type="title"/>
          </p:nvPr>
        </p:nvSpPr>
        <p:spPr>
          <a:xfrm>
            <a:off x="1097279" y="0"/>
            <a:ext cx="5977937" cy="1666501"/>
          </a:xfrm>
        </p:spPr>
        <p:txBody>
          <a:bodyPr>
            <a:normAutofit/>
          </a:bodyPr>
          <a:lstStyle/>
          <a:p>
            <a:r>
              <a:rPr lang="en-US" sz="4000" dirty="0" err="1">
                <a:solidFill>
                  <a:srgbClr val="FFFFFF"/>
                </a:solidFill>
              </a:rPr>
              <a:t>Sympy</a:t>
            </a:r>
            <a:r>
              <a:rPr lang="en-US" sz="4000" dirty="0">
                <a:solidFill>
                  <a:srgbClr val="FFFFFF"/>
                </a:solidFill>
              </a:rPr>
              <a:t>:</a:t>
            </a:r>
          </a:p>
        </p:txBody>
      </p:sp>
      <p:sp>
        <p:nvSpPr>
          <p:cNvPr id="3" name="Content Placeholder 2">
            <a:extLst>
              <a:ext uri="{FF2B5EF4-FFF2-40B4-BE49-F238E27FC236}">
                <a16:creationId xmlns:a16="http://schemas.microsoft.com/office/drawing/2014/main" id="{B169ED7B-7BC5-E708-6402-F3A0CF71F407}"/>
              </a:ext>
            </a:extLst>
          </p:cNvPr>
          <p:cNvSpPr>
            <a:spLocks noGrp="1"/>
          </p:cNvSpPr>
          <p:nvPr>
            <p:ph idx="1"/>
          </p:nvPr>
        </p:nvSpPr>
        <p:spPr>
          <a:xfrm>
            <a:off x="573404" y="2302979"/>
            <a:ext cx="5977938" cy="3652667"/>
          </a:xfrm>
        </p:spPr>
        <p:txBody>
          <a:bodyPr>
            <a:normAutofit/>
          </a:bodyPr>
          <a:lstStyle/>
          <a:p>
            <a:r>
              <a:rPr lang="en-US" sz="1800" dirty="0">
                <a:solidFill>
                  <a:srgbClr val="FFFFFF"/>
                </a:solidFill>
              </a:rPr>
              <a:t>- We made use of the </a:t>
            </a:r>
            <a:r>
              <a:rPr lang="en-US" sz="1800" i="1" dirty="0">
                <a:solidFill>
                  <a:srgbClr val="FFFFFF"/>
                </a:solidFill>
              </a:rPr>
              <a:t>diff</a:t>
            </a:r>
            <a:r>
              <a:rPr lang="en-US" sz="1800" dirty="0">
                <a:solidFill>
                  <a:srgbClr val="FFFFFF"/>
                </a:solidFill>
              </a:rPr>
              <a:t> function to take the derivative of that function</a:t>
            </a:r>
          </a:p>
          <a:p>
            <a:r>
              <a:rPr lang="en-US" sz="1800" dirty="0">
                <a:solidFill>
                  <a:srgbClr val="FFFFFF"/>
                </a:solidFill>
              </a:rPr>
              <a:t>- To do this, we also needed </a:t>
            </a:r>
            <a:r>
              <a:rPr lang="en-US" sz="1800" i="1" dirty="0">
                <a:solidFill>
                  <a:srgbClr val="FFFFFF"/>
                </a:solidFill>
              </a:rPr>
              <a:t>symbols </a:t>
            </a:r>
            <a:r>
              <a:rPr lang="en-US" sz="1800" dirty="0">
                <a:solidFill>
                  <a:srgbClr val="FFFFFF"/>
                </a:solidFill>
              </a:rPr>
              <a:t>to create symbolic variables not bound to any particular value (</a:t>
            </a:r>
            <a:r>
              <a:rPr lang="el-GR" sz="1800" dirty="0">
                <a:solidFill>
                  <a:srgbClr val="FFFFFF"/>
                </a:solidFill>
              </a:rPr>
              <a:t>β</a:t>
            </a:r>
            <a:r>
              <a:rPr lang="en-US" sz="1800" dirty="0">
                <a:solidFill>
                  <a:srgbClr val="FFFFFF"/>
                </a:solidFill>
              </a:rPr>
              <a:t> and the impact parameter </a:t>
            </a:r>
            <a:r>
              <a:rPr lang="en-US" sz="1800" i="1" dirty="0">
                <a:solidFill>
                  <a:srgbClr val="FFFFFF"/>
                </a:solidFill>
              </a:rPr>
              <a:t>d</a:t>
            </a:r>
            <a:r>
              <a:rPr lang="en-US" sz="1800" dirty="0">
                <a:solidFill>
                  <a:srgbClr val="FFFFFF"/>
                </a:solidFill>
              </a:rPr>
              <a:t>)</a:t>
            </a:r>
          </a:p>
          <a:p>
            <a:r>
              <a:rPr lang="en-US" sz="1800" dirty="0">
                <a:solidFill>
                  <a:srgbClr val="FFFFFF"/>
                </a:solidFill>
              </a:rPr>
              <a:t>- So we set up an expression for </a:t>
            </a:r>
            <a:r>
              <a:rPr lang="en-US" sz="1800" dirty="0" err="1">
                <a:solidFill>
                  <a:srgbClr val="FFFFFF"/>
                </a:solidFill>
              </a:rPr>
              <a:t>delta_u_m</a:t>
            </a:r>
            <a:r>
              <a:rPr lang="en-US" sz="1800" dirty="0">
                <a:solidFill>
                  <a:srgbClr val="FFFFFF"/>
                </a:solidFill>
              </a:rPr>
              <a:t> using symbols for </a:t>
            </a:r>
            <a:r>
              <a:rPr lang="el-GR" sz="1800" dirty="0">
                <a:solidFill>
                  <a:srgbClr val="FFFFFF"/>
                </a:solidFill>
              </a:rPr>
              <a:t>β</a:t>
            </a:r>
            <a:r>
              <a:rPr lang="en-US" sz="1800" dirty="0">
                <a:solidFill>
                  <a:srgbClr val="FFFFFF"/>
                </a:solidFill>
              </a:rPr>
              <a:t> and </a:t>
            </a:r>
            <a:r>
              <a:rPr lang="en-US" sz="1800" i="1" dirty="0">
                <a:solidFill>
                  <a:srgbClr val="FFFFFF"/>
                </a:solidFill>
              </a:rPr>
              <a:t>d, </a:t>
            </a:r>
            <a:r>
              <a:rPr lang="en-US" sz="1800" dirty="0">
                <a:solidFill>
                  <a:srgbClr val="FFFFFF"/>
                </a:solidFill>
              </a:rPr>
              <a:t>and then used </a:t>
            </a:r>
            <a:r>
              <a:rPr lang="en-US" sz="1800" i="1" dirty="0">
                <a:solidFill>
                  <a:srgbClr val="FFFFFF"/>
                </a:solidFill>
              </a:rPr>
              <a:t>diff </a:t>
            </a:r>
            <a:r>
              <a:rPr lang="en-US" sz="1800" dirty="0">
                <a:solidFill>
                  <a:srgbClr val="FFFFFF"/>
                </a:solidFill>
              </a:rPr>
              <a:t>to find the symbolic derivative</a:t>
            </a:r>
          </a:p>
          <a:p>
            <a:r>
              <a:rPr lang="en-US" sz="1800" dirty="0">
                <a:solidFill>
                  <a:srgbClr val="FFFFFF"/>
                </a:solidFill>
              </a:rPr>
              <a:t>- But that’s only an expression, not a function! So to go back to a function, we used </a:t>
            </a:r>
            <a:r>
              <a:rPr lang="en-US" sz="1800" i="1" dirty="0" err="1">
                <a:solidFill>
                  <a:srgbClr val="FFFFFF"/>
                </a:solidFill>
              </a:rPr>
              <a:t>lambdify</a:t>
            </a:r>
            <a:r>
              <a:rPr lang="en-US" sz="1800" i="1" dirty="0">
                <a:solidFill>
                  <a:srgbClr val="FFFFFF"/>
                </a:solidFill>
              </a:rPr>
              <a:t> </a:t>
            </a:r>
            <a:r>
              <a:rPr lang="en-US" sz="1800" dirty="0">
                <a:solidFill>
                  <a:srgbClr val="FFFFFF"/>
                </a:solidFill>
              </a:rPr>
              <a:t>to convert a symbolic expression to a function that can be numerically evaluated! (similar to lambda functions in vanilla python)</a:t>
            </a:r>
          </a:p>
          <a:p>
            <a:endParaRPr lang="en-US" sz="1800" dirty="0">
              <a:solidFill>
                <a:srgbClr val="FFFFFF"/>
              </a:solidFill>
            </a:endParaRPr>
          </a:p>
          <a:p>
            <a:endParaRPr lang="en-US" sz="1800" dirty="0">
              <a:solidFill>
                <a:srgbClr val="FFFFFF"/>
              </a:solidFill>
            </a:endParaRPr>
          </a:p>
        </p:txBody>
      </p:sp>
      <p:sp>
        <p:nvSpPr>
          <p:cNvPr id="26" name="Rectangle 25">
            <a:extLst>
              <a:ext uri="{FF2B5EF4-FFF2-40B4-BE49-F238E27FC236}">
                <a16:creationId xmlns:a16="http://schemas.microsoft.com/office/drawing/2014/main" id="{6C177458-9205-448A-8170-0474666735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47894"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pic>
        <p:nvPicPr>
          <p:cNvPr id="17" name="Picture 16">
            <a:extLst>
              <a:ext uri="{FF2B5EF4-FFF2-40B4-BE49-F238E27FC236}">
                <a16:creationId xmlns:a16="http://schemas.microsoft.com/office/drawing/2014/main" id="{48840A40-0BD8-E420-B23F-D19499C72D2B}"/>
              </a:ext>
            </a:extLst>
          </p:cNvPr>
          <p:cNvPicPr>
            <a:picLocks noChangeAspect="1"/>
          </p:cNvPicPr>
          <p:nvPr/>
        </p:nvPicPr>
        <p:blipFill rotWithShape="1">
          <a:blip r:embed="rId2"/>
          <a:srcRect l="590" r="6885" b="3"/>
          <a:stretch/>
        </p:blipFill>
        <p:spPr>
          <a:xfrm>
            <a:off x="8251982" y="4602128"/>
            <a:ext cx="3294253" cy="1762337"/>
          </a:xfrm>
          <a:prstGeom prst="rect">
            <a:avLst/>
          </a:prstGeom>
        </p:spPr>
      </p:pic>
      <p:pic>
        <p:nvPicPr>
          <p:cNvPr id="15" name="Picture 14">
            <a:extLst>
              <a:ext uri="{FF2B5EF4-FFF2-40B4-BE49-F238E27FC236}">
                <a16:creationId xmlns:a16="http://schemas.microsoft.com/office/drawing/2014/main" id="{2752EBD0-8873-20F1-CCBC-A833FBC8220F}"/>
              </a:ext>
            </a:extLst>
          </p:cNvPr>
          <p:cNvPicPr>
            <a:picLocks noChangeAspect="1"/>
          </p:cNvPicPr>
          <p:nvPr/>
        </p:nvPicPr>
        <p:blipFill rotWithShape="1">
          <a:blip r:embed="rId3"/>
          <a:srcRect l="2915" r="26988" b="1"/>
          <a:stretch/>
        </p:blipFill>
        <p:spPr>
          <a:xfrm>
            <a:off x="8251981" y="2656382"/>
            <a:ext cx="3294253" cy="1762338"/>
          </a:xfrm>
          <a:prstGeom prst="rect">
            <a:avLst/>
          </a:prstGeom>
        </p:spPr>
      </p:pic>
      <p:pic>
        <p:nvPicPr>
          <p:cNvPr id="5" name="Picture 4">
            <a:extLst>
              <a:ext uri="{FF2B5EF4-FFF2-40B4-BE49-F238E27FC236}">
                <a16:creationId xmlns:a16="http://schemas.microsoft.com/office/drawing/2014/main" id="{3E779CC0-8B49-A775-B9B3-E6373494407A}"/>
              </a:ext>
            </a:extLst>
          </p:cNvPr>
          <p:cNvPicPr>
            <a:picLocks noChangeAspect="1"/>
          </p:cNvPicPr>
          <p:nvPr/>
        </p:nvPicPr>
        <p:blipFill rotWithShape="1">
          <a:blip r:embed="rId4"/>
          <a:srcRect r="4" b="2292"/>
          <a:stretch/>
        </p:blipFill>
        <p:spPr>
          <a:xfrm>
            <a:off x="8251980" y="710636"/>
            <a:ext cx="3294253" cy="1762338"/>
          </a:xfrm>
          <a:prstGeom prst="rect">
            <a:avLst/>
          </a:prstGeom>
        </p:spPr>
      </p:pic>
    </p:spTree>
    <p:extLst>
      <p:ext uri="{BB962C8B-B14F-4D97-AF65-F5344CB8AC3E}">
        <p14:creationId xmlns:p14="http://schemas.microsoft.com/office/powerpoint/2010/main" val="1703869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25C8D2C1-DA83-420D-9635-D52CE066B5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1" name="Rectangle 20">
            <a:extLst>
              <a:ext uri="{FF2B5EF4-FFF2-40B4-BE49-F238E27FC236}">
                <a16:creationId xmlns:a16="http://schemas.microsoft.com/office/drawing/2014/main" id="{434F74C9-6A0B-409E-AD1C-45B58BE91B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22" name="Straight Connector 21">
            <a:extLst>
              <a:ext uri="{FF2B5EF4-FFF2-40B4-BE49-F238E27FC236}">
                <a16:creationId xmlns:a16="http://schemas.microsoft.com/office/drawing/2014/main" id="{F5486A9D-1265-4B57-91E6-68E666B978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23" name="Picture 22">
            <a:extLst>
              <a:ext uri="{FF2B5EF4-FFF2-40B4-BE49-F238E27FC236}">
                <a16:creationId xmlns:a16="http://schemas.microsoft.com/office/drawing/2014/main" id="{84D1AE2B-98E4-05B0-427E-1A08870B1B04}"/>
              </a:ext>
            </a:extLst>
          </p:cNvPr>
          <p:cNvPicPr>
            <a:picLocks noChangeAspect="1"/>
          </p:cNvPicPr>
          <p:nvPr/>
        </p:nvPicPr>
        <p:blipFill rotWithShape="1">
          <a:blip r:embed="rId2"/>
          <a:srcRect t="19711" b="23906"/>
          <a:stretch/>
        </p:blipFill>
        <p:spPr>
          <a:xfrm>
            <a:off x="-32" y="10"/>
            <a:ext cx="12192031" cy="4915066"/>
          </a:xfrm>
          <a:prstGeom prst="rect">
            <a:avLst/>
          </a:prstGeom>
        </p:spPr>
      </p:pic>
      <p:sp>
        <p:nvSpPr>
          <p:cNvPr id="24" name="Rectangle 23">
            <a:extLst>
              <a:ext uri="{FF2B5EF4-FFF2-40B4-BE49-F238E27FC236}">
                <a16:creationId xmlns:a16="http://schemas.microsoft.com/office/drawing/2014/main" id="{B76D919A-FC3E-4B4E-BAF0-ED6CFB8DC4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820134F8-A6A7-139E-AFF8-593BEE5AF22A}"/>
              </a:ext>
            </a:extLst>
          </p:cNvPr>
          <p:cNvSpPr>
            <a:spLocks noGrp="1"/>
          </p:cNvSpPr>
          <p:nvPr>
            <p:ph type="title"/>
          </p:nvPr>
        </p:nvSpPr>
        <p:spPr>
          <a:xfrm>
            <a:off x="1207658" y="5455069"/>
            <a:ext cx="10058400" cy="822960"/>
          </a:xfrm>
        </p:spPr>
        <p:txBody>
          <a:bodyPr vert="horz" lIns="91440" tIns="45720" rIns="91440" bIns="45720" rtlCol="0" anchor="b">
            <a:normAutofit/>
          </a:bodyPr>
          <a:lstStyle/>
          <a:p>
            <a:r>
              <a:rPr lang="en-US" sz="3600" dirty="0">
                <a:solidFill>
                  <a:srgbClr val="FFFFFF"/>
                </a:solidFill>
              </a:rPr>
              <a:t>99% of the way there! All that’s left to do now is….</a:t>
            </a:r>
          </a:p>
        </p:txBody>
      </p:sp>
      <p:sp>
        <p:nvSpPr>
          <p:cNvPr id="25" name="Rectangle 24">
            <a:extLst>
              <a:ext uri="{FF2B5EF4-FFF2-40B4-BE49-F238E27FC236}">
                <a16:creationId xmlns:a16="http://schemas.microsoft.com/office/drawing/2014/main" id="{8F66ACBD-1C82-4782-AA7C-05504DD7DE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4906176"/>
            <a:ext cx="12188952"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pic>
        <p:nvPicPr>
          <p:cNvPr id="5" name="Picture 4">
            <a:extLst>
              <a:ext uri="{FF2B5EF4-FFF2-40B4-BE49-F238E27FC236}">
                <a16:creationId xmlns:a16="http://schemas.microsoft.com/office/drawing/2014/main" id="{B9EF72DD-653A-D37B-D206-73E2BAC69AD4}"/>
              </a:ext>
            </a:extLst>
          </p:cNvPr>
          <p:cNvPicPr>
            <a:picLocks noChangeAspect="1"/>
          </p:cNvPicPr>
          <p:nvPr/>
        </p:nvPicPr>
        <p:blipFill>
          <a:blip r:embed="rId3"/>
          <a:stretch>
            <a:fillRect/>
          </a:stretch>
        </p:blipFill>
        <p:spPr>
          <a:xfrm>
            <a:off x="1" y="-64008"/>
            <a:ext cx="12188840" cy="4967707"/>
          </a:xfrm>
          <a:prstGeom prst="rect">
            <a:avLst/>
          </a:prstGeom>
        </p:spPr>
      </p:pic>
    </p:spTree>
    <p:extLst>
      <p:ext uri="{BB962C8B-B14F-4D97-AF65-F5344CB8AC3E}">
        <p14:creationId xmlns:p14="http://schemas.microsoft.com/office/powerpoint/2010/main" val="12252055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alpha val="74000"/>
          </a:schemeClr>
        </a:solidFill>
        <a:effectLst/>
      </p:bgPr>
    </p:bg>
    <p:spTree>
      <p:nvGrpSpPr>
        <p:cNvPr id="1" name=""/>
        <p:cNvGrpSpPr/>
        <p:nvPr/>
      </p:nvGrpSpPr>
      <p:grpSpPr>
        <a:xfrm>
          <a:off x="0" y="0"/>
          <a:ext cx="0" cy="0"/>
          <a:chOff x="0" y="0"/>
          <a:chExt cx="0" cy="0"/>
        </a:xfrm>
      </p:grpSpPr>
      <p:sp useBgFill="1">
        <p:nvSpPr>
          <p:cNvPr id="70" name="Rectangle 69">
            <a:extLst>
              <a:ext uri="{FF2B5EF4-FFF2-40B4-BE49-F238E27FC236}">
                <a16:creationId xmlns:a16="http://schemas.microsoft.com/office/drawing/2014/main" id="{20E9A622-9996-4927-BBCD-AEE2687BED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72" name="Rectangle 71">
            <a:extLst>
              <a:ext uri="{FF2B5EF4-FFF2-40B4-BE49-F238E27FC236}">
                <a16:creationId xmlns:a16="http://schemas.microsoft.com/office/drawing/2014/main" id="{51DE3FC3-BAC1-4105-9620-4FB64EDCE8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59027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AAE12811-DDBA-50BC-A35B-25116F0F176C}"/>
              </a:ext>
            </a:extLst>
          </p:cNvPr>
          <p:cNvSpPr>
            <a:spLocks noGrp="1"/>
          </p:cNvSpPr>
          <p:nvPr>
            <p:ph type="title"/>
          </p:nvPr>
        </p:nvSpPr>
        <p:spPr>
          <a:xfrm>
            <a:off x="492369" y="516835"/>
            <a:ext cx="3735502" cy="2103875"/>
          </a:xfrm>
        </p:spPr>
        <p:txBody>
          <a:bodyPr vert="horz" lIns="91440" tIns="45720" rIns="91440" bIns="45720" rtlCol="0" anchor="b">
            <a:normAutofit/>
          </a:bodyPr>
          <a:lstStyle/>
          <a:p>
            <a:r>
              <a:rPr lang="en-US" sz="3600">
                <a:solidFill>
                  <a:srgbClr val="FFFFFF"/>
                </a:solidFill>
              </a:rPr>
              <a:t>The Actual PHYS481 Part</a:t>
            </a:r>
          </a:p>
        </p:txBody>
      </p:sp>
      <p:sp>
        <p:nvSpPr>
          <p:cNvPr id="9" name="TextBox 8">
            <a:extLst>
              <a:ext uri="{FF2B5EF4-FFF2-40B4-BE49-F238E27FC236}">
                <a16:creationId xmlns:a16="http://schemas.microsoft.com/office/drawing/2014/main" id="{7BDDA54D-18FC-E165-8964-84A6E1A92E39}"/>
              </a:ext>
            </a:extLst>
          </p:cNvPr>
          <p:cNvSpPr txBox="1"/>
          <p:nvPr/>
        </p:nvSpPr>
        <p:spPr>
          <a:xfrm>
            <a:off x="492371" y="2653800"/>
            <a:ext cx="3735500" cy="3985125"/>
          </a:xfrm>
          <a:prstGeom prst="rect">
            <a:avLst/>
          </a:prstGeom>
        </p:spPr>
        <p:txBody>
          <a:bodyPr vert="horz" lIns="0" tIns="45720" rIns="0" bIns="45720" rtlCol="0">
            <a:normAutofit/>
          </a:bodyPr>
          <a:lstStyle/>
          <a:p>
            <a:pPr defTabSz="914400">
              <a:lnSpc>
                <a:spcPct val="90000"/>
              </a:lnSpc>
              <a:spcAft>
                <a:spcPts val="600"/>
              </a:spcAft>
              <a:buClr>
                <a:schemeClr val="accent1"/>
              </a:buClr>
              <a:buFont typeface="Calibri" panose="020F0502020204030204" pitchFamily="34" charset="0"/>
            </a:pPr>
            <a:r>
              <a:rPr lang="en-US" sz="1500" dirty="0">
                <a:solidFill>
                  <a:srgbClr val="FFFFFF"/>
                </a:solidFill>
              </a:rPr>
              <a:t>- In which we used a pretty simple bisection algorithm to find the roots (within a given tolerance)</a:t>
            </a:r>
          </a:p>
          <a:p>
            <a:pPr defTabSz="914400">
              <a:lnSpc>
                <a:spcPct val="90000"/>
              </a:lnSpc>
              <a:spcAft>
                <a:spcPts val="600"/>
              </a:spcAft>
              <a:buClr>
                <a:schemeClr val="accent1"/>
              </a:buClr>
              <a:buFont typeface="Calibri" panose="020F0502020204030204" pitchFamily="34" charset="0"/>
            </a:pPr>
            <a:endParaRPr lang="en-US" sz="1500" dirty="0">
              <a:solidFill>
                <a:srgbClr val="FFFFFF"/>
              </a:solidFill>
            </a:endParaRPr>
          </a:p>
          <a:p>
            <a:pPr defTabSz="914400">
              <a:lnSpc>
                <a:spcPct val="90000"/>
              </a:lnSpc>
              <a:spcAft>
                <a:spcPts val="600"/>
              </a:spcAft>
              <a:buClr>
                <a:schemeClr val="accent1"/>
              </a:buClr>
              <a:buFont typeface="Calibri" panose="020F0502020204030204" pitchFamily="34" charset="0"/>
            </a:pPr>
            <a:r>
              <a:rPr lang="en-US" sz="1500" dirty="0">
                <a:solidFill>
                  <a:srgbClr val="FFFFFF"/>
                </a:solidFill>
              </a:rPr>
              <a:t>- We did this for each value of </a:t>
            </a:r>
            <a:r>
              <a:rPr lang="en-US" sz="1500" i="1" dirty="0">
                <a:solidFill>
                  <a:srgbClr val="FFFFFF"/>
                </a:solidFill>
              </a:rPr>
              <a:t>d </a:t>
            </a:r>
            <a:r>
              <a:rPr lang="en-US" sz="1500" dirty="0">
                <a:solidFill>
                  <a:srgbClr val="FFFFFF"/>
                </a:solidFill>
              </a:rPr>
              <a:t>in the list we made, and then checked our original function for the speed with each pair of </a:t>
            </a:r>
            <a:r>
              <a:rPr lang="en-US" sz="1500" i="1" dirty="0">
                <a:solidFill>
                  <a:srgbClr val="FFFFFF"/>
                </a:solidFill>
              </a:rPr>
              <a:t>d</a:t>
            </a:r>
            <a:r>
              <a:rPr lang="en-US" sz="1500" dirty="0">
                <a:solidFill>
                  <a:srgbClr val="FFFFFF"/>
                </a:solidFill>
              </a:rPr>
              <a:t> and its corresponding optimal </a:t>
            </a:r>
            <a:r>
              <a:rPr lang="el-GR" sz="1600" dirty="0">
                <a:solidFill>
                  <a:srgbClr val="FFFFFF"/>
                </a:solidFill>
              </a:rPr>
              <a:t>β</a:t>
            </a:r>
            <a:endParaRPr lang="en-US" sz="1600" dirty="0">
              <a:solidFill>
                <a:srgbClr val="FFFFFF"/>
              </a:solidFill>
            </a:endParaRPr>
          </a:p>
          <a:p>
            <a:pPr defTabSz="914400">
              <a:lnSpc>
                <a:spcPct val="90000"/>
              </a:lnSpc>
              <a:spcAft>
                <a:spcPts val="600"/>
              </a:spcAft>
              <a:buClr>
                <a:schemeClr val="accent1"/>
              </a:buClr>
              <a:buFont typeface="Calibri" panose="020F0502020204030204" pitchFamily="34" charset="0"/>
            </a:pPr>
            <a:endParaRPr lang="en-US" sz="1600" dirty="0">
              <a:solidFill>
                <a:srgbClr val="FFFFFF"/>
              </a:solidFill>
            </a:endParaRPr>
          </a:p>
          <a:p>
            <a:pPr defTabSz="914400">
              <a:lnSpc>
                <a:spcPct val="90000"/>
              </a:lnSpc>
              <a:spcAft>
                <a:spcPts val="600"/>
              </a:spcAft>
              <a:buClr>
                <a:schemeClr val="accent1"/>
              </a:buClr>
              <a:buFont typeface="Calibri" panose="020F0502020204030204" pitchFamily="34" charset="0"/>
            </a:pPr>
            <a:r>
              <a:rPr lang="en-US" sz="1600" dirty="0">
                <a:solidFill>
                  <a:srgbClr val="FFFFFF"/>
                </a:solidFill>
              </a:rPr>
              <a:t>- Then we just found the maximum of those values, and that tells us which </a:t>
            </a:r>
            <a:r>
              <a:rPr lang="en-US" sz="1600" i="1" dirty="0">
                <a:solidFill>
                  <a:srgbClr val="FFFFFF"/>
                </a:solidFill>
              </a:rPr>
              <a:t>d </a:t>
            </a:r>
            <a:r>
              <a:rPr lang="en-US" sz="1600" dirty="0">
                <a:solidFill>
                  <a:srgbClr val="FFFFFF"/>
                </a:solidFill>
              </a:rPr>
              <a:t>and </a:t>
            </a:r>
            <a:r>
              <a:rPr lang="el-GR" sz="1400" dirty="0">
                <a:solidFill>
                  <a:srgbClr val="FFFFFF"/>
                </a:solidFill>
              </a:rPr>
              <a:t>β</a:t>
            </a:r>
            <a:r>
              <a:rPr lang="en-US" sz="1500" dirty="0">
                <a:solidFill>
                  <a:srgbClr val="FFFFFF"/>
                </a:solidFill>
              </a:rPr>
              <a:t> will result in the greatest increase in speed from the gravitational assist</a:t>
            </a:r>
          </a:p>
          <a:p>
            <a:pPr defTabSz="914400">
              <a:lnSpc>
                <a:spcPct val="90000"/>
              </a:lnSpc>
              <a:spcAft>
                <a:spcPts val="600"/>
              </a:spcAft>
              <a:buClr>
                <a:schemeClr val="accent1"/>
              </a:buClr>
              <a:buFont typeface="Calibri" panose="020F0502020204030204" pitchFamily="34" charset="0"/>
            </a:pPr>
            <a:endParaRPr lang="en-US" sz="1500" dirty="0">
              <a:solidFill>
                <a:srgbClr val="FFFFFF"/>
              </a:solidFill>
            </a:endParaRPr>
          </a:p>
          <a:p>
            <a:pPr defTabSz="914400">
              <a:lnSpc>
                <a:spcPct val="90000"/>
              </a:lnSpc>
              <a:spcAft>
                <a:spcPts val="600"/>
              </a:spcAft>
              <a:buClr>
                <a:schemeClr val="accent1"/>
              </a:buClr>
              <a:buFont typeface="Calibri" panose="020F0502020204030204" pitchFamily="34" charset="0"/>
            </a:pPr>
            <a:r>
              <a:rPr lang="en-US" sz="1400" dirty="0">
                <a:solidFill>
                  <a:srgbClr val="FFFFFF"/>
                </a:solidFill>
              </a:rPr>
              <a:t>- The results….</a:t>
            </a:r>
          </a:p>
        </p:txBody>
      </p:sp>
      <p:sp>
        <p:nvSpPr>
          <p:cNvPr id="74" name="Rectangle 73">
            <a:extLst>
              <a:ext uri="{FF2B5EF4-FFF2-40B4-BE49-F238E27FC236}">
                <a16:creationId xmlns:a16="http://schemas.microsoft.com/office/drawing/2014/main" id="{CEF02B21-6D04-4A6A-B03E-CF7642D591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0679"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76" name="Rectangle 75">
            <a:extLst>
              <a:ext uri="{FF2B5EF4-FFF2-40B4-BE49-F238E27FC236}">
                <a16:creationId xmlns:a16="http://schemas.microsoft.com/office/drawing/2014/main" id="{97E39010-823C-439A-B438-FEEDF54908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76279" y="0"/>
            <a:ext cx="3610035" cy="335594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0AB1B92E-1E23-8FA1-47A7-BDE6A09B55AB}"/>
              </a:ext>
            </a:extLst>
          </p:cNvPr>
          <p:cNvPicPr>
            <a:picLocks noChangeAspect="1"/>
          </p:cNvPicPr>
          <p:nvPr/>
        </p:nvPicPr>
        <p:blipFill rotWithShape="1">
          <a:blip r:embed="rId2"/>
          <a:srcRect r="-2" b="6244"/>
          <a:stretch/>
        </p:blipFill>
        <p:spPr>
          <a:xfrm>
            <a:off x="4654687" y="1"/>
            <a:ext cx="7452890" cy="3355942"/>
          </a:xfrm>
          <a:prstGeom prst="rect">
            <a:avLst/>
          </a:prstGeom>
        </p:spPr>
      </p:pic>
      <p:pic>
        <p:nvPicPr>
          <p:cNvPr id="13" name="Picture 12">
            <a:extLst>
              <a:ext uri="{FF2B5EF4-FFF2-40B4-BE49-F238E27FC236}">
                <a16:creationId xmlns:a16="http://schemas.microsoft.com/office/drawing/2014/main" id="{73E2205F-7828-7C11-2E62-35AF6258D42D}"/>
              </a:ext>
            </a:extLst>
          </p:cNvPr>
          <p:cNvPicPr>
            <a:picLocks noChangeAspect="1"/>
          </p:cNvPicPr>
          <p:nvPr/>
        </p:nvPicPr>
        <p:blipFill>
          <a:blip r:embed="rId3"/>
          <a:stretch>
            <a:fillRect/>
          </a:stretch>
        </p:blipFill>
        <p:spPr>
          <a:xfrm>
            <a:off x="4674176" y="2706335"/>
            <a:ext cx="7433401" cy="2400635"/>
          </a:xfrm>
          <a:prstGeom prst="rect">
            <a:avLst/>
          </a:prstGeom>
        </p:spPr>
      </p:pic>
      <p:pic>
        <p:nvPicPr>
          <p:cNvPr id="15" name="Picture 14">
            <a:extLst>
              <a:ext uri="{FF2B5EF4-FFF2-40B4-BE49-F238E27FC236}">
                <a16:creationId xmlns:a16="http://schemas.microsoft.com/office/drawing/2014/main" id="{16C5E0C6-B333-E1AE-2498-42CB2E2AF4FB}"/>
              </a:ext>
            </a:extLst>
          </p:cNvPr>
          <p:cNvPicPr>
            <a:picLocks noChangeAspect="1"/>
          </p:cNvPicPr>
          <p:nvPr/>
        </p:nvPicPr>
        <p:blipFill>
          <a:blip r:embed="rId4"/>
          <a:stretch>
            <a:fillRect/>
          </a:stretch>
        </p:blipFill>
        <p:spPr>
          <a:xfrm>
            <a:off x="4744433" y="5690066"/>
            <a:ext cx="7223340" cy="676275"/>
          </a:xfrm>
          <a:prstGeom prst="rect">
            <a:avLst/>
          </a:prstGeom>
        </p:spPr>
      </p:pic>
    </p:spTree>
    <p:extLst>
      <p:ext uri="{BB962C8B-B14F-4D97-AF65-F5344CB8AC3E}">
        <p14:creationId xmlns:p14="http://schemas.microsoft.com/office/powerpoint/2010/main" val="2122491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BCD2D517-BC35-4439-AC31-06DF764F25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5645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Rectangle 14">
            <a:extLst>
              <a:ext uri="{FF2B5EF4-FFF2-40B4-BE49-F238E27FC236}">
                <a16:creationId xmlns:a16="http://schemas.microsoft.com/office/drawing/2014/main" id="{2DD3F846-0483-40F5-A881-0C1AD2A0C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graph of different values&#10;&#10;Description automatically generated">
            <a:extLst>
              <a:ext uri="{FF2B5EF4-FFF2-40B4-BE49-F238E27FC236}">
                <a16:creationId xmlns:a16="http://schemas.microsoft.com/office/drawing/2014/main" id="{9BC72597-5A86-0219-9378-480438B345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80629" y="801793"/>
            <a:ext cx="7030741" cy="5273056"/>
          </a:xfrm>
          <a:prstGeom prst="rect">
            <a:avLst/>
          </a:prstGeom>
        </p:spPr>
      </p:pic>
    </p:spTree>
    <p:extLst>
      <p:ext uri="{BB962C8B-B14F-4D97-AF65-F5344CB8AC3E}">
        <p14:creationId xmlns:p14="http://schemas.microsoft.com/office/powerpoint/2010/main" val="38197071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990D0034-F768-41E7-85D4-F38C4DE857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4F7E42D-8B5A-4FC8-81CD-9E60171F7F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AAE12811-DDBA-50BC-A35B-25116F0F176C}"/>
              </a:ext>
            </a:extLst>
          </p:cNvPr>
          <p:cNvSpPr>
            <a:spLocks noGrp="1"/>
          </p:cNvSpPr>
          <p:nvPr>
            <p:ph type="title"/>
          </p:nvPr>
        </p:nvSpPr>
        <p:spPr>
          <a:xfrm>
            <a:off x="104442" y="101600"/>
            <a:ext cx="3084844" cy="1096710"/>
          </a:xfrm>
        </p:spPr>
        <p:txBody>
          <a:bodyPr>
            <a:normAutofit/>
          </a:bodyPr>
          <a:lstStyle/>
          <a:p>
            <a:r>
              <a:rPr lang="en-US" sz="3600" dirty="0">
                <a:solidFill>
                  <a:srgbClr val="FFFFFF"/>
                </a:solidFill>
              </a:rPr>
              <a:t>Gravitational Assists:</a:t>
            </a:r>
          </a:p>
        </p:txBody>
      </p:sp>
      <p:pic>
        <p:nvPicPr>
          <p:cNvPr id="5" name="Picture 4" descr="A screenshot of a computer game&#10;&#10;Description automatically generated">
            <a:extLst>
              <a:ext uri="{FF2B5EF4-FFF2-40B4-BE49-F238E27FC236}">
                <a16:creationId xmlns:a16="http://schemas.microsoft.com/office/drawing/2014/main" id="{C990B435-7F46-2301-8BE7-A58029472E7E}"/>
              </a:ext>
            </a:extLst>
          </p:cNvPr>
          <p:cNvPicPr>
            <a:picLocks noChangeAspect="1"/>
          </p:cNvPicPr>
          <p:nvPr/>
        </p:nvPicPr>
        <p:blipFill rotWithShape="1">
          <a:blip r:embed="rId2">
            <a:extLst>
              <a:ext uri="{28A0092B-C50C-407E-A947-70E740481C1C}">
                <a14:useLocalDpi xmlns:a14="http://schemas.microsoft.com/office/drawing/2010/main" val="0"/>
              </a:ext>
            </a:extLst>
          </a:blip>
          <a:srcRect t="7554" r="-1" b="7896"/>
          <a:stretch/>
        </p:blipFill>
        <p:spPr>
          <a:xfrm>
            <a:off x="4075043" y="10"/>
            <a:ext cx="8111272" cy="6857990"/>
          </a:xfrm>
          <a:prstGeom prst="rect">
            <a:avLst/>
          </a:prstGeom>
        </p:spPr>
      </p:pic>
      <p:sp>
        <p:nvSpPr>
          <p:cNvPr id="23" name="Rectangle 22">
            <a:extLst>
              <a:ext uri="{FF2B5EF4-FFF2-40B4-BE49-F238E27FC236}">
                <a16:creationId xmlns:a16="http://schemas.microsoft.com/office/drawing/2014/main" id="{8C04651D-B9F4-4935-A02D-364153FBDF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7" name="Content Placeholder 6">
            <a:extLst>
              <a:ext uri="{FF2B5EF4-FFF2-40B4-BE49-F238E27FC236}">
                <a16:creationId xmlns:a16="http://schemas.microsoft.com/office/drawing/2014/main" id="{813AAC65-A4EA-AFB9-CD0F-D709E900CC9B}"/>
              </a:ext>
            </a:extLst>
          </p:cNvPr>
          <p:cNvSpPr>
            <a:spLocks noGrp="1"/>
          </p:cNvSpPr>
          <p:nvPr>
            <p:ph idx="1"/>
          </p:nvPr>
        </p:nvSpPr>
        <p:spPr>
          <a:xfrm>
            <a:off x="302258" y="1602297"/>
            <a:ext cx="3472873" cy="4937896"/>
          </a:xfrm>
        </p:spPr>
        <p:txBody>
          <a:bodyPr>
            <a:normAutofit lnSpcReduction="10000"/>
          </a:bodyPr>
          <a:lstStyle/>
          <a:p>
            <a:r>
              <a:rPr lang="en-US" sz="1800" dirty="0">
                <a:solidFill>
                  <a:schemeClr val="bg1"/>
                </a:solidFill>
              </a:rPr>
              <a:t>- a spaceflight maneuver where a spacecraft utilizes another large body (typically a planet) to gain velocity without propellant</a:t>
            </a:r>
          </a:p>
          <a:p>
            <a:r>
              <a:rPr lang="en-US" sz="1800" dirty="0">
                <a:solidFill>
                  <a:schemeClr val="bg1"/>
                </a:solidFill>
              </a:rPr>
              <a:t>- helpful technique for reducing the amount of fuel required, extending spacecraft range, and adjusting mission trajectories</a:t>
            </a:r>
          </a:p>
          <a:p>
            <a:r>
              <a:rPr lang="en-US" sz="1800" dirty="0">
                <a:solidFill>
                  <a:schemeClr val="bg1"/>
                </a:solidFill>
              </a:rPr>
              <a:t>- less fuel needed = big cost savings….helps get missions approved!</a:t>
            </a:r>
          </a:p>
          <a:p>
            <a:r>
              <a:rPr lang="en-US" sz="1800" dirty="0">
                <a:solidFill>
                  <a:schemeClr val="bg1"/>
                </a:solidFill>
              </a:rPr>
              <a:t>- first used in 1959 by the Soviet probe Luna 3 (first time photographing the dark side of our moon) </a:t>
            </a:r>
          </a:p>
          <a:p>
            <a:r>
              <a:rPr lang="en-US" sz="1800" dirty="0">
                <a:solidFill>
                  <a:schemeClr val="bg1"/>
                </a:solidFill>
              </a:rPr>
              <a:t>- crucial part of the Voyager missions</a:t>
            </a:r>
          </a:p>
        </p:txBody>
      </p:sp>
    </p:spTree>
    <p:extLst>
      <p:ext uri="{BB962C8B-B14F-4D97-AF65-F5344CB8AC3E}">
        <p14:creationId xmlns:p14="http://schemas.microsoft.com/office/powerpoint/2010/main" val="445209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xEl>
                                              <p:pRg st="1" end="1"/>
                                            </p:txEl>
                                          </p:spTgt>
                                        </p:tgtEl>
                                        <p:attrNameLst>
                                          <p:attrName>style.visibility</p:attrName>
                                        </p:attrNameLst>
                                      </p:cBhvr>
                                      <p:to>
                                        <p:strVal val="visible"/>
                                      </p:to>
                                    </p:set>
                                    <p:anim calcmode="lin" valueType="num">
                                      <p:cBhvr additive="base">
                                        <p:cTn id="13" dur="500" fill="hold"/>
                                        <p:tgtEl>
                                          <p:spTgt spid="7">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anim calcmode="lin" valueType="num">
                                      <p:cBhvr additive="base">
                                        <p:cTn id="19"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7">
                                            <p:txEl>
                                              <p:pRg st="3" end="3"/>
                                            </p:txEl>
                                          </p:spTgt>
                                        </p:tgtEl>
                                        <p:attrNameLst>
                                          <p:attrName>style.visibility</p:attrName>
                                        </p:attrNameLst>
                                      </p:cBhvr>
                                      <p:to>
                                        <p:strVal val="visible"/>
                                      </p:to>
                                    </p:set>
                                    <p:anim calcmode="lin" valueType="num">
                                      <p:cBhvr additive="base">
                                        <p:cTn id="25" dur="500" fill="hold"/>
                                        <p:tgtEl>
                                          <p:spTgt spid="7">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7">
                                            <p:txEl>
                                              <p:pRg st="4" end="4"/>
                                            </p:txEl>
                                          </p:spTgt>
                                        </p:tgtEl>
                                        <p:attrNameLst>
                                          <p:attrName>style.visibility</p:attrName>
                                        </p:attrNameLst>
                                      </p:cBhvr>
                                      <p:to>
                                        <p:strVal val="visible"/>
                                      </p:to>
                                    </p:set>
                                    <p:anim calcmode="lin" valueType="num">
                                      <p:cBhvr additive="base">
                                        <p:cTn id="31" dur="500" fill="hold"/>
                                        <p:tgtEl>
                                          <p:spTgt spid="7">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7">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BCD2D517-BC35-4439-AC31-06DF764F25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5645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Rectangle 14">
            <a:extLst>
              <a:ext uri="{FF2B5EF4-FFF2-40B4-BE49-F238E27FC236}">
                <a16:creationId xmlns:a16="http://schemas.microsoft.com/office/drawing/2014/main" id="{2DD3F846-0483-40F5-A881-0C1AD2A0C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graph of a function&#10;&#10;Description automatically generated">
            <a:extLst>
              <a:ext uri="{FF2B5EF4-FFF2-40B4-BE49-F238E27FC236}">
                <a16:creationId xmlns:a16="http://schemas.microsoft.com/office/drawing/2014/main" id="{7008CCC5-7AE0-B28E-F50D-78F2522739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9382" y="881536"/>
            <a:ext cx="6793236" cy="5094927"/>
          </a:xfrm>
          <a:prstGeom prst="rect">
            <a:avLst/>
          </a:prstGeom>
        </p:spPr>
      </p:pic>
    </p:spTree>
    <p:extLst>
      <p:ext uri="{BB962C8B-B14F-4D97-AF65-F5344CB8AC3E}">
        <p14:creationId xmlns:p14="http://schemas.microsoft.com/office/powerpoint/2010/main" val="40049049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990D0034-F768-41E7-85D4-F38C4DE857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Rectangle 20">
            <a:extLst>
              <a:ext uri="{FF2B5EF4-FFF2-40B4-BE49-F238E27FC236}">
                <a16:creationId xmlns:a16="http://schemas.microsoft.com/office/drawing/2014/main" id="{C4F7E42D-8B5A-4FC8-81CD-9E60171F7F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AE12811-DDBA-50BC-A35B-25116F0F176C}"/>
              </a:ext>
            </a:extLst>
          </p:cNvPr>
          <p:cNvSpPr>
            <a:spLocks noGrp="1"/>
          </p:cNvSpPr>
          <p:nvPr>
            <p:ph type="title"/>
          </p:nvPr>
        </p:nvSpPr>
        <p:spPr>
          <a:xfrm>
            <a:off x="302258" y="317807"/>
            <a:ext cx="3676649" cy="927100"/>
          </a:xfrm>
        </p:spPr>
        <p:txBody>
          <a:bodyPr>
            <a:normAutofit fontScale="90000"/>
          </a:bodyPr>
          <a:lstStyle/>
          <a:p>
            <a:r>
              <a:rPr lang="en-US" sz="3600" dirty="0">
                <a:solidFill>
                  <a:srgbClr val="FFFFFF"/>
                </a:solidFill>
              </a:rPr>
              <a:t>Summary of Assumptions:</a:t>
            </a:r>
          </a:p>
        </p:txBody>
      </p:sp>
      <p:pic>
        <p:nvPicPr>
          <p:cNvPr id="5" name="Picture 4" descr="A screenshot of a computer game&#10;&#10;Description automatically generated">
            <a:extLst>
              <a:ext uri="{FF2B5EF4-FFF2-40B4-BE49-F238E27FC236}">
                <a16:creationId xmlns:a16="http://schemas.microsoft.com/office/drawing/2014/main" id="{C990B435-7F46-2301-8BE7-A58029472E7E}"/>
              </a:ext>
            </a:extLst>
          </p:cNvPr>
          <p:cNvPicPr>
            <a:picLocks noChangeAspect="1"/>
          </p:cNvPicPr>
          <p:nvPr/>
        </p:nvPicPr>
        <p:blipFill rotWithShape="1">
          <a:blip r:embed="rId2">
            <a:extLst>
              <a:ext uri="{28A0092B-C50C-407E-A947-70E740481C1C}">
                <a14:useLocalDpi xmlns:a14="http://schemas.microsoft.com/office/drawing/2010/main" val="0"/>
              </a:ext>
            </a:extLst>
          </a:blip>
          <a:srcRect t="7554" r="-1" b="7896"/>
          <a:stretch/>
        </p:blipFill>
        <p:spPr>
          <a:xfrm>
            <a:off x="4075043" y="10"/>
            <a:ext cx="8111272" cy="6857990"/>
          </a:xfrm>
          <a:prstGeom prst="rect">
            <a:avLst/>
          </a:prstGeom>
        </p:spPr>
      </p:pic>
      <p:sp>
        <p:nvSpPr>
          <p:cNvPr id="23" name="Rectangle 22">
            <a:extLst>
              <a:ext uri="{FF2B5EF4-FFF2-40B4-BE49-F238E27FC236}">
                <a16:creationId xmlns:a16="http://schemas.microsoft.com/office/drawing/2014/main" id="{8C04651D-B9F4-4935-A02D-364153FBDF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Content Placeholder 6">
            <a:extLst>
              <a:ext uri="{FF2B5EF4-FFF2-40B4-BE49-F238E27FC236}">
                <a16:creationId xmlns:a16="http://schemas.microsoft.com/office/drawing/2014/main" id="{813AAC65-A4EA-AFB9-CD0F-D709E900CC9B}"/>
              </a:ext>
            </a:extLst>
          </p:cNvPr>
          <p:cNvSpPr>
            <a:spLocks noGrp="1"/>
          </p:cNvSpPr>
          <p:nvPr>
            <p:ph idx="1"/>
          </p:nvPr>
        </p:nvSpPr>
        <p:spPr>
          <a:xfrm>
            <a:off x="302258" y="1333500"/>
            <a:ext cx="3472873" cy="5206693"/>
          </a:xfrm>
        </p:spPr>
        <p:txBody>
          <a:bodyPr>
            <a:normAutofit/>
          </a:bodyPr>
          <a:lstStyle/>
          <a:p>
            <a:r>
              <a:rPr lang="en-US" sz="1400" dirty="0">
                <a:solidFill>
                  <a:schemeClr val="bg1"/>
                </a:solidFill>
              </a:rPr>
              <a:t>- Patched conic (only considering the interaction between our spacecraft and one other body depending on SOI – no 3 body problems, just a series of 2-body problems in different regimes)</a:t>
            </a:r>
          </a:p>
          <a:p>
            <a:r>
              <a:rPr lang="en-US" sz="1400" dirty="0">
                <a:solidFill>
                  <a:schemeClr val="bg1"/>
                </a:solidFill>
              </a:rPr>
              <a:t>- In a planet’s SOI, the planet’s gravity overwhelms the influence from the Sun</a:t>
            </a:r>
          </a:p>
          <a:p>
            <a:r>
              <a:rPr lang="en-US" sz="1400" dirty="0">
                <a:solidFill>
                  <a:schemeClr val="bg1"/>
                </a:solidFill>
              </a:rPr>
              <a:t>- Timescale small enough that we can approximate the motion of a planet over that time as linear</a:t>
            </a:r>
          </a:p>
          <a:p>
            <a:r>
              <a:rPr lang="en-US" sz="1400" dirty="0">
                <a:solidFill>
                  <a:schemeClr val="bg1"/>
                </a:solidFill>
              </a:rPr>
              <a:t>- Also assumed Earth’s orbit is perfectly circular (which is close to true, but is NOT the case for Mars)</a:t>
            </a:r>
          </a:p>
          <a:p>
            <a:r>
              <a:rPr lang="en-US" sz="1400" dirty="0">
                <a:solidFill>
                  <a:schemeClr val="bg1"/>
                </a:solidFill>
              </a:rPr>
              <a:t>- Assumed we timed the trip so we reach Mars at the time of its closest approach to Earth, which is not EXACTLY at its perihelion, but is pretty close (less than 1% error)</a:t>
            </a:r>
          </a:p>
          <a:p>
            <a:endParaRPr lang="en-US" sz="1400" dirty="0">
              <a:solidFill>
                <a:schemeClr val="bg1"/>
              </a:solidFill>
            </a:endParaRPr>
          </a:p>
          <a:p>
            <a:pPr marL="0" indent="0">
              <a:buNone/>
            </a:pPr>
            <a:r>
              <a:rPr lang="en-US" sz="1400" dirty="0">
                <a:solidFill>
                  <a:schemeClr val="bg1"/>
                </a:solidFill>
              </a:rPr>
              <a:t>- Relativistic correction not needed (maximum speed relative to the Sun is ~27km/s which is ≈0.00009c) – less than 0.001% error</a:t>
            </a:r>
          </a:p>
        </p:txBody>
      </p:sp>
    </p:spTree>
    <p:extLst>
      <p:ext uri="{BB962C8B-B14F-4D97-AF65-F5344CB8AC3E}">
        <p14:creationId xmlns:p14="http://schemas.microsoft.com/office/powerpoint/2010/main" val="2604402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xEl>
                                              <p:pRg st="1" end="1"/>
                                            </p:txEl>
                                          </p:spTgt>
                                        </p:tgtEl>
                                        <p:attrNameLst>
                                          <p:attrName>style.visibility</p:attrName>
                                        </p:attrNameLst>
                                      </p:cBhvr>
                                      <p:to>
                                        <p:strVal val="visible"/>
                                      </p:to>
                                    </p:set>
                                    <p:anim calcmode="lin" valueType="num">
                                      <p:cBhvr additive="base">
                                        <p:cTn id="13" dur="500" fill="hold"/>
                                        <p:tgtEl>
                                          <p:spTgt spid="7">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anim calcmode="lin" valueType="num">
                                      <p:cBhvr additive="base">
                                        <p:cTn id="19"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7">
                                            <p:txEl>
                                              <p:pRg st="3" end="3"/>
                                            </p:txEl>
                                          </p:spTgt>
                                        </p:tgtEl>
                                        <p:attrNameLst>
                                          <p:attrName>style.visibility</p:attrName>
                                        </p:attrNameLst>
                                      </p:cBhvr>
                                      <p:to>
                                        <p:strVal val="visible"/>
                                      </p:to>
                                    </p:set>
                                    <p:anim calcmode="lin" valueType="num">
                                      <p:cBhvr additive="base">
                                        <p:cTn id="25" dur="500" fill="hold"/>
                                        <p:tgtEl>
                                          <p:spTgt spid="7">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7">
                                            <p:txEl>
                                              <p:pRg st="4" end="4"/>
                                            </p:txEl>
                                          </p:spTgt>
                                        </p:tgtEl>
                                        <p:attrNameLst>
                                          <p:attrName>style.visibility</p:attrName>
                                        </p:attrNameLst>
                                      </p:cBhvr>
                                      <p:to>
                                        <p:strVal val="visible"/>
                                      </p:to>
                                    </p:set>
                                    <p:anim calcmode="lin" valueType="num">
                                      <p:cBhvr additive="base">
                                        <p:cTn id="31" dur="500" fill="hold"/>
                                        <p:tgtEl>
                                          <p:spTgt spid="7">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7">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7">
                                            <p:txEl>
                                              <p:pRg st="6" end="6"/>
                                            </p:txEl>
                                          </p:spTgt>
                                        </p:tgtEl>
                                        <p:attrNameLst>
                                          <p:attrName>style.visibility</p:attrName>
                                        </p:attrNameLst>
                                      </p:cBhvr>
                                      <p:to>
                                        <p:strVal val="visible"/>
                                      </p:to>
                                    </p:set>
                                    <p:anim calcmode="lin" valueType="num">
                                      <p:cBhvr additive="base">
                                        <p:cTn id="37" dur="500" fill="hold"/>
                                        <p:tgtEl>
                                          <p:spTgt spid="7">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7">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2ADAC5B-7FBA-41EC-20A0-557E74D05D53}"/>
              </a:ext>
            </a:extLst>
          </p:cNvPr>
          <p:cNvSpPr>
            <a:spLocks noGrp="1"/>
          </p:cNvSpPr>
          <p:nvPr>
            <p:ph type="title"/>
          </p:nvPr>
        </p:nvSpPr>
        <p:spPr>
          <a:xfrm>
            <a:off x="1097280" y="286604"/>
            <a:ext cx="10058400" cy="820744"/>
          </a:xfrm>
        </p:spPr>
        <p:txBody>
          <a:bodyPr/>
          <a:lstStyle/>
          <a:p>
            <a:pPr algn="ctr"/>
            <a:r>
              <a:rPr lang="en-US" dirty="0"/>
              <a:t>Conclusion:</a:t>
            </a:r>
          </a:p>
        </p:txBody>
      </p:sp>
      <p:sp>
        <p:nvSpPr>
          <p:cNvPr id="3" name="Content Placeholder 2">
            <a:extLst>
              <a:ext uri="{FF2B5EF4-FFF2-40B4-BE49-F238E27FC236}">
                <a16:creationId xmlns:a16="http://schemas.microsoft.com/office/drawing/2014/main" id="{B64C8FB8-14FE-CC5A-2E11-CAFC4BBC0864}"/>
              </a:ext>
            </a:extLst>
          </p:cNvPr>
          <p:cNvSpPr>
            <a:spLocks noGrp="1"/>
          </p:cNvSpPr>
          <p:nvPr>
            <p:ph sz="half" idx="1"/>
          </p:nvPr>
        </p:nvSpPr>
        <p:spPr>
          <a:xfrm>
            <a:off x="897253" y="2809875"/>
            <a:ext cx="10904221" cy="2305050"/>
          </a:xfrm>
        </p:spPr>
        <p:txBody>
          <a:bodyPr/>
          <a:lstStyle/>
          <a:p>
            <a:pPr algn="ctr"/>
            <a:r>
              <a:rPr lang="en-US" dirty="0"/>
              <a:t>- There’s a lot of momentum out there in the solar system…take advantage!</a:t>
            </a:r>
          </a:p>
          <a:p>
            <a:pPr algn="ctr"/>
            <a:endParaRPr lang="en-US" dirty="0"/>
          </a:p>
          <a:p>
            <a:pPr algn="ctr"/>
            <a:r>
              <a:rPr lang="en-US" dirty="0"/>
              <a:t>- Instead of paying for extra propellant, just steal some momentum from the planets. It’s cheaper!</a:t>
            </a:r>
          </a:p>
          <a:p>
            <a:pPr algn="ctr"/>
            <a:endParaRPr lang="en-US" dirty="0"/>
          </a:p>
          <a:p>
            <a:pPr algn="ctr"/>
            <a:r>
              <a:rPr lang="en-US" dirty="0"/>
              <a:t>- …and cheaper is better when applying for funding!</a:t>
            </a:r>
          </a:p>
        </p:txBody>
      </p:sp>
    </p:spTree>
    <p:extLst>
      <p:ext uri="{BB962C8B-B14F-4D97-AF65-F5344CB8AC3E}">
        <p14:creationId xmlns:p14="http://schemas.microsoft.com/office/powerpoint/2010/main" val="4172324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71F2BE9-CFFB-EB92-AC71-9924113E8A53}"/>
              </a:ext>
            </a:extLst>
          </p:cNvPr>
          <p:cNvSpPr txBox="1"/>
          <p:nvPr/>
        </p:nvSpPr>
        <p:spPr>
          <a:xfrm>
            <a:off x="291548" y="145774"/>
            <a:ext cx="11622156" cy="646331"/>
          </a:xfrm>
          <a:prstGeom prst="rect">
            <a:avLst/>
          </a:prstGeom>
          <a:noFill/>
        </p:spPr>
        <p:txBody>
          <a:bodyPr wrap="square" rtlCol="0">
            <a:spAutoFit/>
          </a:bodyPr>
          <a:lstStyle/>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pic>
        <p:nvPicPr>
          <p:cNvPr id="6" name="Picture 5" descr="A diagram of a solar system&#10;&#10;Description automatically generated">
            <a:extLst>
              <a:ext uri="{FF2B5EF4-FFF2-40B4-BE49-F238E27FC236}">
                <a16:creationId xmlns:a16="http://schemas.microsoft.com/office/drawing/2014/main" id="{23061092-F2FF-55BE-00C0-5EFBBA8D02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38712" y="145774"/>
            <a:ext cx="8314576" cy="6061435"/>
          </a:xfrm>
          <a:prstGeom prst="rect">
            <a:avLst/>
          </a:prstGeom>
        </p:spPr>
      </p:pic>
    </p:spTree>
    <p:extLst>
      <p:ext uri="{BB962C8B-B14F-4D97-AF65-F5344CB8AC3E}">
        <p14:creationId xmlns:p14="http://schemas.microsoft.com/office/powerpoint/2010/main" val="40207868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84B70D5-875B-433D-BDBD-1522A85D6C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BBB2930-562B-A2D4-DF1D-FE2B17FC59A5}"/>
              </a:ext>
            </a:extLst>
          </p:cNvPr>
          <p:cNvSpPr>
            <a:spLocks noGrp="1"/>
          </p:cNvSpPr>
          <p:nvPr>
            <p:ph type="title"/>
          </p:nvPr>
        </p:nvSpPr>
        <p:spPr>
          <a:xfrm>
            <a:off x="7859485" y="634946"/>
            <a:ext cx="3690257" cy="1450757"/>
          </a:xfrm>
        </p:spPr>
        <p:txBody>
          <a:bodyPr>
            <a:normAutofit/>
          </a:bodyPr>
          <a:lstStyle/>
          <a:p>
            <a:r>
              <a:rPr lang="en-US" dirty="0"/>
              <a:t>How does this work?</a:t>
            </a:r>
          </a:p>
        </p:txBody>
      </p:sp>
      <p:pic>
        <p:nvPicPr>
          <p:cNvPr id="5" name="Graphic 4">
            <a:extLst>
              <a:ext uri="{FF2B5EF4-FFF2-40B4-BE49-F238E27FC236}">
                <a16:creationId xmlns:a16="http://schemas.microsoft.com/office/drawing/2014/main" id="{E647FF47-4FDE-DB7C-8072-272A94D5115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901136" y="640081"/>
            <a:ext cx="4375527" cy="5314406"/>
          </a:xfrm>
          <a:prstGeom prst="rect">
            <a:avLst/>
          </a:prstGeom>
        </p:spPr>
      </p:pic>
      <p:cxnSp>
        <p:nvCxnSpPr>
          <p:cNvPr id="12" name="Straight Connector 11">
            <a:extLst>
              <a:ext uri="{FF2B5EF4-FFF2-40B4-BE49-F238E27FC236}">
                <a16:creationId xmlns:a16="http://schemas.microsoft.com/office/drawing/2014/main" id="{C947DF4A-614C-4B4C-8B80-E5B9D8E8CFE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92143" y="2085703"/>
            <a:ext cx="356616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5588FFAD-4FF9-EF06-F3E5-BA2367D96999}"/>
              </a:ext>
            </a:extLst>
          </p:cNvPr>
          <p:cNvSpPr>
            <a:spLocks noGrp="1"/>
          </p:cNvSpPr>
          <p:nvPr>
            <p:ph idx="1"/>
          </p:nvPr>
        </p:nvSpPr>
        <p:spPr>
          <a:xfrm>
            <a:off x="7859485" y="2198914"/>
            <a:ext cx="3690257" cy="3670180"/>
          </a:xfrm>
        </p:spPr>
        <p:txBody>
          <a:bodyPr>
            <a:normAutofit/>
          </a:bodyPr>
          <a:lstStyle/>
          <a:p>
            <a:r>
              <a:rPr lang="en-US" dirty="0"/>
              <a:t>- Remember PHYS343…</a:t>
            </a:r>
          </a:p>
          <a:p>
            <a:r>
              <a:rPr lang="en-US" dirty="0"/>
              <a:t>- We dealt mostly with stable, bounded orbits – but what about unbounded orbits? (i.e. eccentricity &gt; 1)</a:t>
            </a:r>
          </a:p>
          <a:p>
            <a:r>
              <a:rPr lang="en-US" dirty="0"/>
              <a:t>- Not usually treated fully in undergrad classical mechanics, but we have seen something similar…</a:t>
            </a:r>
          </a:p>
          <a:p>
            <a:r>
              <a:rPr lang="en-US" dirty="0"/>
              <a:t>- Pop quiz: what would the orbit look like with eccentricity 0? </a:t>
            </a:r>
          </a:p>
        </p:txBody>
      </p:sp>
      <p:sp>
        <p:nvSpPr>
          <p:cNvPr id="14" name="Rectangle 13">
            <a:extLst>
              <a:ext uri="{FF2B5EF4-FFF2-40B4-BE49-F238E27FC236}">
                <a16:creationId xmlns:a16="http://schemas.microsoft.com/office/drawing/2014/main" id="{1E299956-A9E7-4FC1-A0B1-D590CA9730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6" name="Rectangle 15">
            <a:extLst>
              <a:ext uri="{FF2B5EF4-FFF2-40B4-BE49-F238E27FC236}">
                <a16:creationId xmlns:a16="http://schemas.microsoft.com/office/drawing/2014/main" id="{17FC539C-B783-4B03-9F9E-D13430F3F6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6" name="Oval 5">
            <a:extLst>
              <a:ext uri="{FF2B5EF4-FFF2-40B4-BE49-F238E27FC236}">
                <a16:creationId xmlns:a16="http://schemas.microsoft.com/office/drawing/2014/main" id="{2041389E-24F8-B524-D771-FA8634881BFF}"/>
              </a:ext>
            </a:extLst>
          </p:cNvPr>
          <p:cNvSpPr/>
          <p:nvPr/>
        </p:nvSpPr>
        <p:spPr>
          <a:xfrm>
            <a:off x="4286774" y="2995280"/>
            <a:ext cx="624246" cy="604008"/>
          </a:xfrm>
          <a:prstGeom prst="ellipse">
            <a:avLst/>
          </a:prstGeom>
          <a:no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88728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990D0034-F768-41E7-85D4-F38C4DE857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0" name="Title 1">
            <a:extLst>
              <a:ext uri="{FF2B5EF4-FFF2-40B4-BE49-F238E27FC236}">
                <a16:creationId xmlns:a16="http://schemas.microsoft.com/office/drawing/2014/main" id="{41F63352-3A1D-3556-931B-F9EE033CB659}"/>
              </a:ext>
            </a:extLst>
          </p:cNvPr>
          <p:cNvSpPr>
            <a:spLocks noGrp="1"/>
          </p:cNvSpPr>
          <p:nvPr>
            <p:ph type="title"/>
          </p:nvPr>
        </p:nvSpPr>
        <p:spPr>
          <a:xfrm>
            <a:off x="366176" y="1489462"/>
            <a:ext cx="3580627" cy="639515"/>
          </a:xfrm>
        </p:spPr>
        <p:txBody>
          <a:bodyPr>
            <a:normAutofit fontScale="90000"/>
          </a:bodyPr>
          <a:lstStyle/>
          <a:p>
            <a:r>
              <a:rPr lang="en-US" sz="3600" dirty="0"/>
              <a:t>Beyond Rutherford Scattering – Gravity Scattering?</a:t>
            </a:r>
          </a:p>
        </p:txBody>
      </p:sp>
      <p:cxnSp>
        <p:nvCxnSpPr>
          <p:cNvPr id="32" name="Straight Connector 31">
            <a:extLst>
              <a:ext uri="{FF2B5EF4-FFF2-40B4-BE49-F238E27FC236}">
                <a16:creationId xmlns:a16="http://schemas.microsoft.com/office/drawing/2014/main" id="{5A0A5CF6-407C-4691-8122-49DF69D0020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90927" y="2633962"/>
            <a:ext cx="274320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7" name="Content Placeholder 6">
            <a:extLst>
              <a:ext uri="{FF2B5EF4-FFF2-40B4-BE49-F238E27FC236}">
                <a16:creationId xmlns:a16="http://schemas.microsoft.com/office/drawing/2014/main" id="{1953E896-4B0E-F268-EEE7-3BF8E720B8DB}"/>
              </a:ext>
            </a:extLst>
          </p:cNvPr>
          <p:cNvSpPr>
            <a:spLocks noGrp="1"/>
          </p:cNvSpPr>
          <p:nvPr>
            <p:ph idx="1"/>
          </p:nvPr>
        </p:nvSpPr>
        <p:spPr>
          <a:xfrm>
            <a:off x="492371" y="2736574"/>
            <a:ext cx="3084844" cy="3599571"/>
          </a:xfrm>
        </p:spPr>
        <p:txBody>
          <a:bodyPr>
            <a:normAutofit lnSpcReduction="10000"/>
          </a:bodyPr>
          <a:lstStyle/>
          <a:p>
            <a:r>
              <a:rPr lang="en-US" sz="1500" dirty="0"/>
              <a:t>- We’ve seen particle scattering before in PHYS229 (and other courses)</a:t>
            </a:r>
          </a:p>
          <a:p>
            <a:r>
              <a:rPr lang="en-US" sz="1500" dirty="0"/>
              <a:t>- This is the same problem as the hyperbolic orbit! Only this time, it’s a gravitational interaction instead of an electromagnetic one…</a:t>
            </a:r>
          </a:p>
          <a:p>
            <a:r>
              <a:rPr lang="en-US" sz="1500" dirty="0"/>
              <a:t>- What do those two forces have in common? </a:t>
            </a:r>
          </a:p>
          <a:p>
            <a:r>
              <a:rPr lang="en-US" sz="1500" dirty="0"/>
              <a:t>- With this context, we have a better framework for tackling an optimization problem….</a:t>
            </a:r>
          </a:p>
          <a:p>
            <a:r>
              <a:rPr lang="en-US" sz="1500" dirty="0"/>
              <a:t>- Less fuel = asking for less money, and the more momentum we can steal from a planet, the less we need to generate via impulse…so…</a:t>
            </a:r>
          </a:p>
        </p:txBody>
      </p:sp>
      <p:pic>
        <p:nvPicPr>
          <p:cNvPr id="9" name="Picture 8">
            <a:extLst>
              <a:ext uri="{FF2B5EF4-FFF2-40B4-BE49-F238E27FC236}">
                <a16:creationId xmlns:a16="http://schemas.microsoft.com/office/drawing/2014/main" id="{CE8EF6EC-5361-ECFD-07C2-63044C5CE9CA}"/>
              </a:ext>
            </a:extLst>
          </p:cNvPr>
          <p:cNvPicPr>
            <a:picLocks noChangeAspect="1"/>
          </p:cNvPicPr>
          <p:nvPr/>
        </p:nvPicPr>
        <p:blipFill rotWithShape="1">
          <a:blip r:embed="rId2"/>
          <a:srcRect l="4192" r="14790" b="-1"/>
          <a:stretch/>
        </p:blipFill>
        <p:spPr>
          <a:xfrm>
            <a:off x="4075043" y="10"/>
            <a:ext cx="8111272" cy="6857990"/>
          </a:xfrm>
          <a:prstGeom prst="rect">
            <a:avLst/>
          </a:prstGeom>
        </p:spPr>
      </p:pic>
    </p:spTree>
    <p:extLst>
      <p:ext uri="{BB962C8B-B14F-4D97-AF65-F5344CB8AC3E}">
        <p14:creationId xmlns:p14="http://schemas.microsoft.com/office/powerpoint/2010/main" val="11993173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2ADAC5B-7FBA-41EC-20A0-557E74D05D53}"/>
              </a:ext>
            </a:extLst>
          </p:cNvPr>
          <p:cNvSpPr>
            <a:spLocks noGrp="1"/>
          </p:cNvSpPr>
          <p:nvPr>
            <p:ph type="title"/>
          </p:nvPr>
        </p:nvSpPr>
        <p:spPr>
          <a:xfrm>
            <a:off x="1097280" y="286604"/>
            <a:ext cx="10058400" cy="820744"/>
          </a:xfrm>
        </p:spPr>
        <p:txBody>
          <a:bodyPr/>
          <a:lstStyle/>
          <a:p>
            <a:pPr algn="ctr"/>
            <a:r>
              <a:rPr lang="en-US" dirty="0"/>
              <a:t>Question:</a:t>
            </a:r>
          </a:p>
        </p:txBody>
      </p:sp>
      <p:sp>
        <p:nvSpPr>
          <p:cNvPr id="6" name="Content Placeholder 5">
            <a:extLst>
              <a:ext uri="{FF2B5EF4-FFF2-40B4-BE49-F238E27FC236}">
                <a16:creationId xmlns:a16="http://schemas.microsoft.com/office/drawing/2014/main" id="{0AB0C448-DD7D-C61C-B751-F2F82C013208}"/>
              </a:ext>
            </a:extLst>
          </p:cNvPr>
          <p:cNvSpPr>
            <a:spLocks noGrp="1"/>
          </p:cNvSpPr>
          <p:nvPr>
            <p:ph sz="half" idx="1"/>
          </p:nvPr>
        </p:nvSpPr>
        <p:spPr>
          <a:xfrm>
            <a:off x="1174459" y="3020036"/>
            <a:ext cx="10058400" cy="2877425"/>
          </a:xfrm>
        </p:spPr>
        <p:txBody>
          <a:bodyPr/>
          <a:lstStyle/>
          <a:p>
            <a:pPr algn="ctr"/>
            <a:r>
              <a:rPr lang="en-US" dirty="0"/>
              <a:t>“What is the maximum possible amount of speed we can gain by performing a gravitational assist maneuver using the planet Mars?“</a:t>
            </a:r>
          </a:p>
          <a:p>
            <a:pPr algn="ctr"/>
            <a:endParaRPr lang="en-US" dirty="0"/>
          </a:p>
          <a:p>
            <a:pPr algn="ctr"/>
            <a:endParaRPr lang="en-US" dirty="0"/>
          </a:p>
          <a:p>
            <a:pPr algn="ctr"/>
            <a:endParaRPr lang="en-US" dirty="0"/>
          </a:p>
          <a:p>
            <a:pPr algn="ctr"/>
            <a:r>
              <a:rPr lang="en-US" dirty="0"/>
              <a:t>Let’s set up the problem and then optimize!</a:t>
            </a:r>
          </a:p>
          <a:p>
            <a:pPr algn="ctr"/>
            <a:endParaRPr lang="en-US" dirty="0"/>
          </a:p>
          <a:p>
            <a:pPr algn="ctr"/>
            <a:endParaRPr lang="en-US" dirty="0"/>
          </a:p>
        </p:txBody>
      </p:sp>
    </p:spTree>
    <p:extLst>
      <p:ext uri="{BB962C8B-B14F-4D97-AF65-F5344CB8AC3E}">
        <p14:creationId xmlns:p14="http://schemas.microsoft.com/office/powerpoint/2010/main" val="31408715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A6E43-9F12-55A0-7D48-4C7DCE9297A2}"/>
              </a:ext>
            </a:extLst>
          </p:cNvPr>
          <p:cNvSpPr>
            <a:spLocks noGrp="1"/>
          </p:cNvSpPr>
          <p:nvPr>
            <p:ph type="title"/>
          </p:nvPr>
        </p:nvSpPr>
        <p:spPr/>
        <p:txBody>
          <a:bodyPr/>
          <a:lstStyle/>
          <a:p>
            <a:r>
              <a:rPr lang="en-US" dirty="0"/>
              <a:t>Derivation (speedrun)</a:t>
            </a:r>
          </a:p>
        </p:txBody>
      </p:sp>
      <p:sp>
        <p:nvSpPr>
          <p:cNvPr id="3" name="Content Placeholder 2">
            <a:extLst>
              <a:ext uri="{FF2B5EF4-FFF2-40B4-BE49-F238E27FC236}">
                <a16:creationId xmlns:a16="http://schemas.microsoft.com/office/drawing/2014/main" id="{AA4E0B66-F302-1417-FA37-B4DA71787D2E}"/>
              </a:ext>
            </a:extLst>
          </p:cNvPr>
          <p:cNvSpPr>
            <a:spLocks noGrp="1"/>
          </p:cNvSpPr>
          <p:nvPr>
            <p:ph sz="half" idx="1"/>
          </p:nvPr>
        </p:nvSpPr>
        <p:spPr>
          <a:xfrm>
            <a:off x="217062" y="1954110"/>
            <a:ext cx="4937760" cy="4023360"/>
          </a:xfrm>
        </p:spPr>
        <p:txBody>
          <a:bodyPr>
            <a:normAutofit fontScale="92500" lnSpcReduction="10000"/>
          </a:bodyPr>
          <a:lstStyle/>
          <a:p>
            <a:r>
              <a:rPr lang="en-US" dirty="0"/>
              <a:t>We can start by thinking about conservation of energy… </a:t>
            </a:r>
          </a:p>
          <a:p>
            <a:r>
              <a:rPr lang="en-US" dirty="0"/>
              <a:t>- The image to the right is in the frame of reference of the planet we’re using (Mars!) </a:t>
            </a:r>
          </a:p>
          <a:p>
            <a:r>
              <a:rPr lang="en-US" dirty="0"/>
              <a:t>- First we’ll look at scattering by exactly 90</a:t>
            </a:r>
            <a:r>
              <a:rPr lang="en-US" dirty="0">
                <a:latin typeface="Garamond" panose="02020404030301010803" pitchFamily="18" charset="0"/>
              </a:rPr>
              <a:t>° </a:t>
            </a:r>
            <a:r>
              <a:rPr lang="en-US" dirty="0"/>
              <a:t>(may seem contrived, but we pulled this off with Voyager…)</a:t>
            </a:r>
          </a:p>
          <a:p>
            <a:r>
              <a:rPr lang="en-US" dirty="0"/>
              <a:t>- Very far away from the planet, the gravitational potential energy will be negligible, so total energy = KE....and same on the other side</a:t>
            </a:r>
          </a:p>
          <a:p>
            <a:r>
              <a:rPr lang="en-US" dirty="0"/>
              <a:t>- so via conservation of energy, we’ll have exactly the same speed going out as we had coming in, just in a different direction…huh? </a:t>
            </a:r>
          </a:p>
        </p:txBody>
      </p:sp>
      <p:sp>
        <p:nvSpPr>
          <p:cNvPr id="6" name="TextBox 5">
            <a:extLst>
              <a:ext uri="{FF2B5EF4-FFF2-40B4-BE49-F238E27FC236}">
                <a16:creationId xmlns:a16="http://schemas.microsoft.com/office/drawing/2014/main" id="{9E564F7C-F963-B0DF-B5A7-578FD351E555}"/>
              </a:ext>
            </a:extLst>
          </p:cNvPr>
          <p:cNvSpPr txBox="1"/>
          <p:nvPr/>
        </p:nvSpPr>
        <p:spPr>
          <a:xfrm>
            <a:off x="8108379" y="5977470"/>
            <a:ext cx="6094602" cy="369332"/>
          </a:xfrm>
          <a:prstGeom prst="rect">
            <a:avLst/>
          </a:prstGeom>
          <a:noFill/>
        </p:spPr>
        <p:txBody>
          <a:bodyPr wrap="square">
            <a:spAutoFit/>
          </a:bodyPr>
          <a:lstStyle/>
          <a:p>
            <a:r>
              <a:rPr lang="en-US" dirty="0"/>
              <a:t>- See </a:t>
            </a:r>
            <a:r>
              <a:rPr lang="en-US" dirty="0">
                <a:effectLst/>
              </a:rPr>
              <a:t>P Berg 2023 </a:t>
            </a:r>
            <a:r>
              <a:rPr lang="en-US" i="1" dirty="0">
                <a:effectLst/>
              </a:rPr>
              <a:t>Eur. J. Phys.</a:t>
            </a:r>
            <a:r>
              <a:rPr lang="en-US" dirty="0">
                <a:effectLst/>
              </a:rPr>
              <a:t> </a:t>
            </a:r>
            <a:r>
              <a:rPr lang="en-US" b="1" dirty="0">
                <a:effectLst/>
              </a:rPr>
              <a:t>44</a:t>
            </a:r>
            <a:r>
              <a:rPr lang="en-US" dirty="0">
                <a:effectLst/>
              </a:rPr>
              <a:t> 025002</a:t>
            </a:r>
            <a:endParaRPr lang="en-US" dirty="0"/>
          </a:p>
        </p:txBody>
      </p:sp>
      <p:pic>
        <p:nvPicPr>
          <p:cNvPr id="8" name="Picture 7">
            <a:extLst>
              <a:ext uri="{FF2B5EF4-FFF2-40B4-BE49-F238E27FC236}">
                <a16:creationId xmlns:a16="http://schemas.microsoft.com/office/drawing/2014/main" id="{7ACFE587-DA23-9828-6E79-030560EFA2D4}"/>
              </a:ext>
            </a:extLst>
          </p:cNvPr>
          <p:cNvPicPr>
            <a:picLocks noChangeAspect="1"/>
          </p:cNvPicPr>
          <p:nvPr/>
        </p:nvPicPr>
        <p:blipFill>
          <a:blip r:embed="rId2"/>
          <a:stretch>
            <a:fillRect/>
          </a:stretch>
        </p:blipFill>
        <p:spPr>
          <a:xfrm>
            <a:off x="5721203" y="2187723"/>
            <a:ext cx="5980345" cy="3523187"/>
          </a:xfrm>
          <a:prstGeom prst="rect">
            <a:avLst/>
          </a:prstGeom>
        </p:spPr>
      </p:pic>
    </p:spTree>
    <p:extLst>
      <p:ext uri="{BB962C8B-B14F-4D97-AF65-F5344CB8AC3E}">
        <p14:creationId xmlns:p14="http://schemas.microsoft.com/office/powerpoint/2010/main" val="27737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2C0B2E1-0268-42EC-ABD3-94F81A05BC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2" name="Rectangle 11">
            <a:extLst>
              <a:ext uri="{FF2B5EF4-FFF2-40B4-BE49-F238E27FC236}">
                <a16:creationId xmlns:a16="http://schemas.microsoft.com/office/drawing/2014/main" id="{7D2256B4-48EA-40FC-BBC0-AA1EE6E008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14" name="Straight Connector 13">
            <a:extLst>
              <a:ext uri="{FF2B5EF4-FFF2-40B4-BE49-F238E27FC236}">
                <a16:creationId xmlns:a16="http://schemas.microsoft.com/office/drawing/2014/main" id="{3D44BCCA-102D-4A9D-B1E4-2450CAF0B0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6" name="Rectangle 15">
            <a:extLst>
              <a:ext uri="{FF2B5EF4-FFF2-40B4-BE49-F238E27FC236}">
                <a16:creationId xmlns:a16="http://schemas.microsoft.com/office/drawing/2014/main" id="{8C6E698C-8155-4B8B-BDC9-B7299772B5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42472A27-2F73-A5B2-C3C2-5940C2C4AD11}"/>
              </a:ext>
            </a:extLst>
          </p:cNvPr>
          <p:cNvSpPr>
            <a:spLocks noGrp="1"/>
          </p:cNvSpPr>
          <p:nvPr>
            <p:ph type="title"/>
          </p:nvPr>
        </p:nvSpPr>
        <p:spPr>
          <a:xfrm>
            <a:off x="5220928" y="965200"/>
            <a:ext cx="5999002" cy="4927600"/>
          </a:xfrm>
        </p:spPr>
        <p:txBody>
          <a:bodyPr vert="horz" lIns="91440" tIns="45720" rIns="91440" bIns="45720" rtlCol="0" anchor="ctr">
            <a:normAutofit/>
          </a:bodyPr>
          <a:lstStyle/>
          <a:p>
            <a:r>
              <a:rPr lang="en-US" sz="6200">
                <a:solidFill>
                  <a:schemeClr val="tx2"/>
                </a:solidFill>
              </a:rPr>
              <a:t>What’s the point of this maneuver if we didn’t gain any speed? Any theories? </a:t>
            </a:r>
            <a:br>
              <a:rPr lang="en-US" sz="6200">
                <a:solidFill>
                  <a:schemeClr val="tx2"/>
                </a:solidFill>
              </a:rPr>
            </a:br>
            <a:endParaRPr lang="en-US" sz="6200">
              <a:solidFill>
                <a:schemeClr val="tx2"/>
              </a:solidFill>
            </a:endParaRPr>
          </a:p>
        </p:txBody>
      </p:sp>
      <p:sp>
        <p:nvSpPr>
          <p:cNvPr id="18" name="Rectangle 17">
            <a:extLst>
              <a:ext uri="{FF2B5EF4-FFF2-40B4-BE49-F238E27FC236}">
                <a16:creationId xmlns:a16="http://schemas.microsoft.com/office/drawing/2014/main" id="{0EEF5601-A8BC-411D-AA64-3E79320BA1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4584734"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0" name="Rectangle 19">
            <a:extLst>
              <a:ext uri="{FF2B5EF4-FFF2-40B4-BE49-F238E27FC236}">
                <a16:creationId xmlns:a16="http://schemas.microsoft.com/office/drawing/2014/main" id="{33209156-242F-4B26-8D07-CEB2B68A9F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4734"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22577126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A6E43-9F12-55A0-7D48-4C7DCE9297A2}"/>
              </a:ext>
            </a:extLst>
          </p:cNvPr>
          <p:cNvSpPr>
            <a:spLocks noGrp="1"/>
          </p:cNvSpPr>
          <p:nvPr>
            <p:ph type="title"/>
          </p:nvPr>
        </p:nvSpPr>
        <p:spPr/>
        <p:txBody>
          <a:bodyPr/>
          <a:lstStyle/>
          <a:p>
            <a:r>
              <a:rPr lang="en-US" dirty="0"/>
              <a:t>Derivation (speedrun)</a:t>
            </a:r>
          </a:p>
        </p:txBody>
      </p:sp>
      <p:sp>
        <p:nvSpPr>
          <p:cNvPr id="3" name="Content Placeholder 2">
            <a:extLst>
              <a:ext uri="{FF2B5EF4-FFF2-40B4-BE49-F238E27FC236}">
                <a16:creationId xmlns:a16="http://schemas.microsoft.com/office/drawing/2014/main" id="{AA4E0B66-F302-1417-FA37-B4DA71787D2E}"/>
              </a:ext>
            </a:extLst>
          </p:cNvPr>
          <p:cNvSpPr>
            <a:spLocks noGrp="1"/>
          </p:cNvSpPr>
          <p:nvPr>
            <p:ph sz="half" idx="1"/>
          </p:nvPr>
        </p:nvSpPr>
        <p:spPr>
          <a:xfrm>
            <a:off x="499074" y="1954110"/>
            <a:ext cx="4937760" cy="4392692"/>
          </a:xfrm>
        </p:spPr>
        <p:txBody>
          <a:bodyPr>
            <a:normAutofit/>
          </a:bodyPr>
          <a:lstStyle/>
          <a:p>
            <a:r>
              <a:rPr lang="en-US" dirty="0"/>
              <a:t>- We don’t gain speed in the planet’s frame, but in the heliocentric frame of reference…Mars is moving!</a:t>
            </a:r>
          </a:p>
          <a:p>
            <a:r>
              <a:rPr lang="en-US" dirty="0"/>
              <a:t>- </a:t>
            </a:r>
            <a:r>
              <a:rPr lang="en-US" b="1" dirty="0"/>
              <a:t>Key simplifying assumption</a:t>
            </a:r>
            <a:r>
              <a:rPr lang="en-US" dirty="0"/>
              <a:t>: the timescale of this maneuver is &lt;&lt; the timescale of Mars’ orbit around the sun so….</a:t>
            </a:r>
          </a:p>
          <a:p>
            <a:r>
              <a:rPr lang="en-US" dirty="0"/>
              <a:t>- …we can approximate the very small section of Mars’ elliptical orbit as just a straight line…</a:t>
            </a:r>
          </a:p>
          <a:p>
            <a:pPr marL="0" indent="0">
              <a:buNone/>
            </a:pPr>
            <a:r>
              <a:rPr lang="en-US" dirty="0"/>
              <a:t>- which means we can just use a simple Galilean transform to add velocities!</a:t>
            </a:r>
          </a:p>
          <a:p>
            <a:pPr marL="0" indent="0">
              <a:buNone/>
            </a:pPr>
            <a:r>
              <a:rPr lang="en-US" dirty="0"/>
              <a:t>- In the heliocentric frame, for right-angle scattering, we’ll get a ‘boost’ along the x-axis…</a:t>
            </a:r>
          </a:p>
          <a:p>
            <a:pPr marL="0" indent="0">
              <a:buNone/>
            </a:pPr>
            <a:endParaRPr lang="en-US" dirty="0"/>
          </a:p>
          <a:p>
            <a:endParaRPr lang="en-US" dirty="0"/>
          </a:p>
          <a:p>
            <a:endParaRPr lang="en-US" dirty="0"/>
          </a:p>
        </p:txBody>
      </p:sp>
      <p:sp>
        <p:nvSpPr>
          <p:cNvPr id="6" name="TextBox 5">
            <a:extLst>
              <a:ext uri="{FF2B5EF4-FFF2-40B4-BE49-F238E27FC236}">
                <a16:creationId xmlns:a16="http://schemas.microsoft.com/office/drawing/2014/main" id="{9E564F7C-F963-B0DF-B5A7-578FD351E555}"/>
              </a:ext>
            </a:extLst>
          </p:cNvPr>
          <p:cNvSpPr txBox="1"/>
          <p:nvPr/>
        </p:nvSpPr>
        <p:spPr>
          <a:xfrm>
            <a:off x="8108379" y="5977470"/>
            <a:ext cx="6094602" cy="369332"/>
          </a:xfrm>
          <a:prstGeom prst="rect">
            <a:avLst/>
          </a:prstGeom>
          <a:noFill/>
        </p:spPr>
        <p:txBody>
          <a:bodyPr wrap="square">
            <a:spAutoFit/>
          </a:bodyPr>
          <a:lstStyle/>
          <a:p>
            <a:r>
              <a:rPr lang="en-US" dirty="0"/>
              <a:t>- See </a:t>
            </a:r>
            <a:r>
              <a:rPr lang="en-US" dirty="0">
                <a:effectLst/>
              </a:rPr>
              <a:t>P Berg 2023 </a:t>
            </a:r>
            <a:r>
              <a:rPr lang="en-US" i="1" dirty="0">
                <a:effectLst/>
              </a:rPr>
              <a:t>Eur. J. Phys.</a:t>
            </a:r>
            <a:r>
              <a:rPr lang="en-US" dirty="0">
                <a:effectLst/>
              </a:rPr>
              <a:t> </a:t>
            </a:r>
            <a:r>
              <a:rPr lang="en-US" b="1" dirty="0">
                <a:effectLst/>
              </a:rPr>
              <a:t>44</a:t>
            </a:r>
            <a:r>
              <a:rPr lang="en-US" dirty="0">
                <a:effectLst/>
              </a:rPr>
              <a:t> 025002</a:t>
            </a:r>
            <a:endParaRPr lang="en-US" dirty="0"/>
          </a:p>
        </p:txBody>
      </p:sp>
      <p:pic>
        <p:nvPicPr>
          <p:cNvPr id="11" name="Picture 10">
            <a:extLst>
              <a:ext uri="{FF2B5EF4-FFF2-40B4-BE49-F238E27FC236}">
                <a16:creationId xmlns:a16="http://schemas.microsoft.com/office/drawing/2014/main" id="{790577BA-EB42-5E43-41DA-91F1A8B9CE47}"/>
              </a:ext>
            </a:extLst>
          </p:cNvPr>
          <p:cNvPicPr>
            <a:picLocks noChangeAspect="1"/>
          </p:cNvPicPr>
          <p:nvPr/>
        </p:nvPicPr>
        <p:blipFill>
          <a:blip r:embed="rId2"/>
          <a:stretch>
            <a:fillRect/>
          </a:stretch>
        </p:blipFill>
        <p:spPr>
          <a:xfrm>
            <a:off x="5876142" y="1954110"/>
            <a:ext cx="5956647" cy="3887959"/>
          </a:xfrm>
          <a:prstGeom prst="rect">
            <a:avLst/>
          </a:prstGeom>
        </p:spPr>
      </p:pic>
      <p:pic>
        <p:nvPicPr>
          <p:cNvPr id="13" name="Picture 12">
            <a:extLst>
              <a:ext uri="{FF2B5EF4-FFF2-40B4-BE49-F238E27FC236}">
                <a16:creationId xmlns:a16="http://schemas.microsoft.com/office/drawing/2014/main" id="{1D3DBF38-1D3A-EB96-0742-3246E43E2B4E}"/>
              </a:ext>
            </a:extLst>
          </p:cNvPr>
          <p:cNvPicPr>
            <a:picLocks noChangeAspect="1"/>
          </p:cNvPicPr>
          <p:nvPr/>
        </p:nvPicPr>
        <p:blipFill>
          <a:blip r:embed="rId3"/>
          <a:stretch>
            <a:fillRect/>
          </a:stretch>
        </p:blipFill>
        <p:spPr>
          <a:xfrm>
            <a:off x="6620972" y="1011981"/>
            <a:ext cx="5325218" cy="609685"/>
          </a:xfrm>
          <a:prstGeom prst="rect">
            <a:avLst/>
          </a:prstGeom>
        </p:spPr>
      </p:pic>
    </p:spTree>
    <p:extLst>
      <p:ext uri="{BB962C8B-B14F-4D97-AF65-F5344CB8AC3E}">
        <p14:creationId xmlns:p14="http://schemas.microsoft.com/office/powerpoint/2010/main" val="1883520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activity xmlns="ed64db66-5a72-4b7e-a44f-853d3df59ceb"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BDE53FC225738F4EB45B5E7E34320015" ma:contentTypeVersion="9" ma:contentTypeDescription="Create a new document." ma:contentTypeScope="" ma:versionID="506f448d26821e6e6f7f5d8633af00bc">
  <xsd:schema xmlns:xsd="http://www.w3.org/2001/XMLSchema" xmlns:xs="http://www.w3.org/2001/XMLSchema" xmlns:p="http://schemas.microsoft.com/office/2006/metadata/properties" xmlns:ns3="ed64db66-5a72-4b7e-a44f-853d3df59ceb" xmlns:ns4="7352738f-e88d-4cad-bdd9-37c9d0aeee72" targetNamespace="http://schemas.microsoft.com/office/2006/metadata/properties" ma:root="true" ma:fieldsID="bf81751b80d6dd55ffca22f0ed9e2824" ns3:_="" ns4:_="">
    <xsd:import namespace="ed64db66-5a72-4b7e-a44f-853d3df59ceb"/>
    <xsd:import namespace="7352738f-e88d-4cad-bdd9-37c9d0aeee72"/>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KeyPoints" minOccurs="0"/>
                <xsd:element ref="ns3:MediaServiceKeyPoints" minOccurs="0"/>
                <xsd:element ref="ns3:_activity" minOccurs="0"/>
                <xsd:element ref="ns3: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d64db66-5a72-4b7e-a44f-853d3df59ce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_activity" ma:index="15" nillable="true" ma:displayName="_activity" ma:hidden="true" ma:internalName="_activity">
      <xsd:simpleType>
        <xsd:restriction base="dms:Note"/>
      </xsd:simpleType>
    </xsd:element>
    <xsd:element name="MediaServiceObjectDetectorVersions" ma:index="16"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352738f-e88d-4cad-bdd9-37c9d0aeee72"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DF1B7B2-3DB6-4D26-BE51-FF6712C33933}">
  <ds:schemaRefs>
    <ds:schemaRef ds:uri="http://schemas.microsoft.com/sharepoint/v3/contenttype/forms"/>
  </ds:schemaRefs>
</ds:datastoreItem>
</file>

<file path=customXml/itemProps2.xml><?xml version="1.0" encoding="utf-8"?>
<ds:datastoreItem xmlns:ds="http://schemas.openxmlformats.org/officeDocument/2006/customXml" ds:itemID="{F16C6AAF-D44A-4661-BC9C-A47A637E2C56}">
  <ds:schemaRefs>
    <ds:schemaRef ds:uri="http://www.w3.org/XML/1998/namespace"/>
    <ds:schemaRef ds:uri="http://purl.org/dc/dcmitype/"/>
    <ds:schemaRef ds:uri="7352738f-e88d-4cad-bdd9-37c9d0aeee72"/>
    <ds:schemaRef ds:uri="http://purl.org/dc/terms/"/>
    <ds:schemaRef ds:uri="http://purl.org/dc/elements/1.1/"/>
    <ds:schemaRef ds:uri="http://schemas.openxmlformats.org/package/2006/metadata/core-properties"/>
    <ds:schemaRef ds:uri="http://schemas.microsoft.com/office/2006/documentManagement/types"/>
    <ds:schemaRef ds:uri="http://schemas.microsoft.com/office/infopath/2007/PartnerControls"/>
    <ds:schemaRef ds:uri="ed64db66-5a72-4b7e-a44f-853d3df59ceb"/>
    <ds:schemaRef ds:uri="http://schemas.microsoft.com/office/2006/metadata/properties"/>
  </ds:schemaRefs>
</ds:datastoreItem>
</file>

<file path=customXml/itemProps3.xml><?xml version="1.0" encoding="utf-8"?>
<ds:datastoreItem xmlns:ds="http://schemas.openxmlformats.org/officeDocument/2006/customXml" ds:itemID="{E9248602-40D6-4E43-AFBE-CE7FB465B7A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d64db66-5a72-4b7e-a44f-853d3df59ceb"/>
    <ds:schemaRef ds:uri="7352738f-e88d-4cad-bdd9-37c9d0aeee7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Retrospect</Template>
  <TotalTime>1269</TotalTime>
  <Words>1447</Words>
  <Application>Microsoft Office PowerPoint</Application>
  <PresentationFormat>Widescreen</PresentationFormat>
  <Paragraphs>107</Paragraphs>
  <Slides>22</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22</vt:i4>
      </vt:variant>
    </vt:vector>
  </HeadingPairs>
  <TitlesOfParts>
    <vt:vector size="28" baseType="lpstr">
      <vt:lpstr>Arial</vt:lpstr>
      <vt:lpstr>Calibri</vt:lpstr>
      <vt:lpstr>Calibri Light</vt:lpstr>
      <vt:lpstr>Garamond</vt:lpstr>
      <vt:lpstr>Times New Roman</vt:lpstr>
      <vt:lpstr>Retrospect</vt:lpstr>
      <vt:lpstr>Stealing Momentum from Mars Optimizing the Gravitational Slingshot</vt:lpstr>
      <vt:lpstr>Gravitational Assists:</vt:lpstr>
      <vt:lpstr>PowerPoint Presentation</vt:lpstr>
      <vt:lpstr>How does this work?</vt:lpstr>
      <vt:lpstr>Beyond Rutherford Scattering – Gravity Scattering?</vt:lpstr>
      <vt:lpstr>Question:</vt:lpstr>
      <vt:lpstr>Derivation (speedrun)</vt:lpstr>
      <vt:lpstr>What’s the point of this maneuver if we didn’t gain any speed? Any theories?  </vt:lpstr>
      <vt:lpstr>Derivation (speedrun)</vt:lpstr>
      <vt:lpstr>Derivation (speedrun)</vt:lpstr>
      <vt:lpstr>Explicit Gravitational Scattering</vt:lpstr>
      <vt:lpstr>PowerPoint Presentation</vt:lpstr>
      <vt:lpstr>PowerPoint Presentation</vt:lpstr>
      <vt:lpstr>Two parameters left!</vt:lpstr>
      <vt:lpstr>Now we have 1000 different possible values of d….</vt:lpstr>
      <vt:lpstr>Sympy:</vt:lpstr>
      <vt:lpstr>99% of the way there! All that’s left to do now is….</vt:lpstr>
      <vt:lpstr>The Actual PHYS481 Part</vt:lpstr>
      <vt:lpstr>PowerPoint Presentation</vt:lpstr>
      <vt:lpstr>PowerPoint Presentation</vt:lpstr>
      <vt:lpstr>Summary of Assumptions:</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Stealing Momentum from Mars Optimizing Gravitational Assist</dc:title>
  <dc:creator>FIZA IQBAL</dc:creator>
  <cp:lastModifiedBy>Max Stronge</cp:lastModifiedBy>
  <cp:revision>3</cp:revision>
  <dcterms:created xsi:type="dcterms:W3CDTF">2023-10-16T21:38:48Z</dcterms:created>
  <dcterms:modified xsi:type="dcterms:W3CDTF">2023-10-17T19:12:12Z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0x010100BDE53FC225738F4EB45B5E7E34320015</vt:lpwstr>
  </property>
</Properties>
</file>